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842" r:id="rId1"/>
    <p:sldMasterId id="2147483863" r:id="rId2"/>
  </p:sldMasterIdLst>
  <p:notesMasterIdLst>
    <p:notesMasterId r:id="rId9"/>
  </p:notesMasterIdLst>
  <p:handoutMasterIdLst>
    <p:handoutMasterId r:id="rId10"/>
  </p:handoutMasterIdLst>
  <p:sldIdLst>
    <p:sldId id="572" r:id="rId3"/>
    <p:sldId id="573" r:id="rId4"/>
    <p:sldId id="399" r:id="rId5"/>
    <p:sldId id="420" r:id="rId6"/>
    <p:sldId id="361" r:id="rId7"/>
    <p:sldId id="410" r:id="rId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y Fazeli" initials="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17936"/>
    <a:srgbClr val="15323C"/>
    <a:srgbClr val="FFCC00"/>
    <a:srgbClr val="9B1302"/>
    <a:srgbClr val="013C17"/>
    <a:srgbClr val="7EA3AE"/>
    <a:srgbClr val="224E5B"/>
    <a:srgbClr val="A7C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2" autoAdjust="0"/>
    <p:restoredTop sz="89081" autoAdjust="0"/>
  </p:normalViewPr>
  <p:slideViewPr>
    <p:cSldViewPr snapToGrid="0" snapToObjects="1">
      <p:cViewPr varScale="1">
        <p:scale>
          <a:sx n="99" d="100"/>
          <a:sy n="99" d="100"/>
        </p:scale>
        <p:origin x="534" y="84"/>
      </p:cViewPr>
      <p:guideLst>
        <p:guide orient="horz" pos="2160"/>
        <p:guide pos="3840"/>
      </p:guideLst>
    </p:cSldViewPr>
  </p:slideViewPr>
  <p:notesTextViewPr>
    <p:cViewPr>
      <p:scale>
        <a:sx n="104" d="100"/>
        <a:sy n="104" d="100"/>
      </p:scale>
      <p:origin x="0" y="0"/>
    </p:cViewPr>
  </p:notesTextViewPr>
  <p:sorterViewPr>
    <p:cViewPr>
      <p:scale>
        <a:sx n="66" d="100"/>
        <a:sy n="66" d="100"/>
      </p:scale>
      <p:origin x="0" y="0"/>
    </p:cViewPr>
  </p:sorterViewPr>
  <p:notesViewPr>
    <p:cSldViewPr snapToGrid="0" snapToObjects="1">
      <p:cViewPr varScale="1">
        <p:scale>
          <a:sx n="84" d="100"/>
          <a:sy n="84" d="100"/>
        </p:scale>
        <p:origin x="-313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93" tIns="46648" rIns="93293" bIns="46648"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293" tIns="46648" rIns="93293" bIns="46648" rtlCol="0"/>
          <a:lstStyle>
            <a:lvl1pPr algn="r">
              <a:defRPr sz="1200"/>
            </a:lvl1pPr>
          </a:lstStyle>
          <a:p>
            <a:fld id="{5BFE981E-4088-B941-8025-CD0F5FF9D57E}" type="datetimeFigureOut">
              <a:rPr lang="en-US" smtClean="0"/>
              <a:pPr/>
              <a:t>9/16/2019</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293" tIns="46648" rIns="93293" bIns="46648"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293" tIns="46648" rIns="93293" bIns="46648" rtlCol="0" anchor="b"/>
          <a:lstStyle>
            <a:lvl1pPr algn="r">
              <a:defRPr sz="1200"/>
            </a:lvl1pPr>
          </a:lstStyle>
          <a:p>
            <a:fld id="{C6BE82F9-8CB8-D643-A47A-3C672BFA9E20}" type="slidenum">
              <a:rPr lang="en-US" smtClean="0"/>
              <a:pPr/>
              <a:t>‹#›</a:t>
            </a:fld>
            <a:endParaRPr lang="en-US"/>
          </a:p>
        </p:txBody>
      </p:sp>
    </p:spTree>
    <p:extLst>
      <p:ext uri="{BB962C8B-B14F-4D97-AF65-F5344CB8AC3E}">
        <p14:creationId xmlns:p14="http://schemas.microsoft.com/office/powerpoint/2010/main" val="910074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93" tIns="46648" rIns="93293" bIns="46648"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293" tIns="46648" rIns="93293" bIns="46648" rtlCol="0"/>
          <a:lstStyle>
            <a:lvl1pPr algn="r">
              <a:defRPr sz="1200"/>
            </a:lvl1pPr>
          </a:lstStyle>
          <a:p>
            <a:fld id="{BA89BAC9-7295-494E-91F8-4AC027BBF67B}" type="datetimeFigureOut">
              <a:rPr lang="en-US" smtClean="0"/>
              <a:pPr/>
              <a:t>9/16/2019</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93" tIns="46648" rIns="93293" bIns="46648"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293" tIns="46648" rIns="93293" bIns="4664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293" tIns="46648" rIns="93293" bIns="46648"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293" tIns="46648" rIns="93293" bIns="46648" rtlCol="0" anchor="b"/>
          <a:lstStyle>
            <a:lvl1pPr algn="r">
              <a:defRPr sz="1200"/>
            </a:lvl1pPr>
          </a:lstStyle>
          <a:p>
            <a:fld id="{84E57D2F-5F5E-C44B-A536-0F298F0896F9}" type="slidenum">
              <a:rPr lang="en-US" smtClean="0"/>
              <a:pPr/>
              <a:t>‹#›</a:t>
            </a:fld>
            <a:endParaRPr lang="en-US"/>
          </a:p>
        </p:txBody>
      </p:sp>
    </p:spTree>
    <p:extLst>
      <p:ext uri="{BB962C8B-B14F-4D97-AF65-F5344CB8AC3E}">
        <p14:creationId xmlns:p14="http://schemas.microsoft.com/office/powerpoint/2010/main" val="29546667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4E57D2F-5F5E-C44B-A536-0F298F0896F9}" type="slidenum">
              <a:rPr lang="en-US" smtClean="0"/>
              <a:pPr/>
              <a:t>1</a:t>
            </a:fld>
            <a:endParaRPr lang="en-US" dirty="0"/>
          </a:p>
        </p:txBody>
      </p:sp>
    </p:spTree>
    <p:extLst>
      <p:ext uri="{BB962C8B-B14F-4D97-AF65-F5344CB8AC3E}">
        <p14:creationId xmlns:p14="http://schemas.microsoft.com/office/powerpoint/2010/main" val="25243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171159" indent="-171159">
              <a:buFont typeface="Arial" panose="020B0604020202020204" pitchFamily="34" charset="0"/>
              <a:buChar char="•"/>
            </a:pPr>
            <a:r>
              <a:rPr lang="en-US" dirty="0"/>
              <a:t>Growing opportunities for distributed energy resources (DERs) and managing loads and technologies advance—EE; DG (RE, fossil, CHP); DR and load management; storage, also EVs.</a:t>
            </a:r>
          </a:p>
          <a:p>
            <a:pPr marL="171159" indent="-171159">
              <a:buFont typeface="Arial" panose="020B0604020202020204" pitchFamily="34" charset="0"/>
              <a:buChar char="•"/>
            </a:pPr>
            <a:r>
              <a:rPr lang="en-US" dirty="0"/>
              <a:t>Challenges to grid management as DERs and utility scale renewables increase</a:t>
            </a:r>
          </a:p>
          <a:p>
            <a:pPr marL="171159" indent="-171159">
              <a:buFont typeface="Arial" panose="020B0604020202020204" pitchFamily="34" charset="0"/>
              <a:buChar char="•"/>
            </a:pPr>
            <a:r>
              <a:rPr lang="en-US" dirty="0"/>
              <a:t>“Non-wires solutions” as alternatives to conventional distribution system upgrades</a:t>
            </a:r>
          </a:p>
          <a:p>
            <a:pPr marL="171159" indent="-171159">
              <a:buFont typeface="Arial" panose="020B0604020202020204" pitchFamily="34" charset="0"/>
              <a:buChar char="•"/>
            </a:pPr>
            <a:endParaRPr lang="en-US" dirty="0"/>
          </a:p>
          <a:p>
            <a:pPr marL="171159" indent="-171159">
              <a:buFont typeface="Arial" panose="020B0604020202020204" pitchFamily="34" charset="0"/>
              <a:buChar char="•"/>
            </a:pPr>
            <a:r>
              <a:rPr lang="en-US" dirty="0"/>
              <a:t>Technological opportunities and challenges to optimizing building-grid(-EV) interactions</a:t>
            </a:r>
          </a:p>
          <a:p>
            <a:pPr marL="171159" indent="-171159">
              <a:buFont typeface="Arial" panose="020B0604020202020204" pitchFamily="34" charset="0"/>
              <a:buChar char="•"/>
            </a:pPr>
            <a:r>
              <a:rPr lang="en-US" dirty="0"/>
              <a:t>However, need price/economic signals for both facility owners and utilities to implement GEB – monetize benefits </a:t>
            </a:r>
          </a:p>
          <a:p>
            <a:pPr marL="627579" lvl="1" indent="-171159">
              <a:buFont typeface="Arial" panose="020B0604020202020204" pitchFamily="34" charset="0"/>
              <a:buChar char="•"/>
            </a:pPr>
            <a:r>
              <a:rPr lang="en-US" dirty="0"/>
              <a:t>Policies, programs, regulations (including rate structures)</a:t>
            </a:r>
          </a:p>
          <a:p>
            <a:pPr marL="627579" lvl="1" indent="-171159">
              <a:buFont typeface="Arial" panose="020B0604020202020204" pitchFamily="34" charset="0"/>
              <a:buChar char="•"/>
            </a:pPr>
            <a:r>
              <a:rPr lang="en-US" dirty="0"/>
              <a:t>Time-of-use, peak, critical peak charges; ancillary services (voltage, frequency support)</a:t>
            </a:r>
          </a:p>
          <a:p>
            <a:pPr marL="627579" lvl="1" indent="-171159">
              <a:buFont typeface="Arial" panose="020B0604020202020204" pitchFamily="34" charset="0"/>
              <a:buChar char="•"/>
            </a:pPr>
            <a:r>
              <a:rPr lang="en-US" dirty="0"/>
              <a:t>Value of resilience—power quality, facility operation during brownout and outage; reduced grid stresses</a:t>
            </a:r>
          </a:p>
          <a:p>
            <a:pPr marL="171159" indent="-171159">
              <a:buFont typeface="Arial" panose="020B0604020202020204" pitchFamily="34" charset="0"/>
              <a:buChar char="•"/>
            </a:pPr>
            <a:r>
              <a:rPr lang="en-US" dirty="0"/>
              <a:t>Roles and opportunities for ESCOs?  </a:t>
            </a:r>
          </a:p>
        </p:txBody>
      </p:sp>
      <p:sp>
        <p:nvSpPr>
          <p:cNvPr id="4" name="Slide Number Placeholder 3"/>
          <p:cNvSpPr>
            <a:spLocks noGrp="1"/>
          </p:cNvSpPr>
          <p:nvPr>
            <p:ph type="sldNum" sz="quarter" idx="5"/>
          </p:nvPr>
        </p:nvSpPr>
        <p:spPr/>
        <p:txBody>
          <a:bodyPr/>
          <a:lstStyle/>
          <a:p>
            <a:fld id="{84E57D2F-5F5E-C44B-A536-0F298F0896F9}" type="slidenum">
              <a:rPr lang="en-US" smtClean="0"/>
              <a:pPr/>
              <a:t>2</a:t>
            </a:fld>
            <a:endParaRPr lang="en-US"/>
          </a:p>
        </p:txBody>
      </p:sp>
    </p:spTree>
    <p:extLst>
      <p:ext uri="{BB962C8B-B14F-4D97-AF65-F5344CB8AC3E}">
        <p14:creationId xmlns:p14="http://schemas.microsoft.com/office/powerpoint/2010/main" val="126926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E57D2F-5F5E-C44B-A536-0F298F0896F9}" type="slidenum">
              <a:rPr lang="en-US" smtClean="0"/>
              <a:pPr/>
              <a:t>3</a:t>
            </a:fld>
            <a:endParaRPr lang="en-US"/>
          </a:p>
        </p:txBody>
      </p:sp>
    </p:spTree>
    <p:extLst>
      <p:ext uri="{BB962C8B-B14F-4D97-AF65-F5344CB8AC3E}">
        <p14:creationId xmlns:p14="http://schemas.microsoft.com/office/powerpoint/2010/main" val="223638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E57D2F-5F5E-C44B-A536-0F298F0896F9}" type="slidenum">
              <a:rPr lang="en-US" smtClean="0"/>
              <a:pPr/>
              <a:t>4</a:t>
            </a:fld>
            <a:endParaRPr lang="en-US"/>
          </a:p>
        </p:txBody>
      </p:sp>
    </p:spTree>
    <p:extLst>
      <p:ext uri="{BB962C8B-B14F-4D97-AF65-F5344CB8AC3E}">
        <p14:creationId xmlns:p14="http://schemas.microsoft.com/office/powerpoint/2010/main" val="232279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Additional notes:</a:t>
            </a:r>
          </a:p>
          <a:p>
            <a:pPr marL="228600" indent="-228600">
              <a:buFont typeface="Arial" panose="020B0604020202020204" pitchFamily="34" charset="0"/>
              <a:buAutoNum type="arabicPeriod"/>
            </a:pPr>
            <a:r>
              <a:rPr lang="en-US" dirty="0"/>
              <a:t>We’re finding much of this is due to internal silos between the energy efficiency program staff and the demand response/grid-services program staff, as well as planning and operations staff. In some cases, there is insufficient internal or regulatory motivation to pursue integration. In addition there isn’t a standardized method of valuing grid services from buildings, though groups like NBI and their </a:t>
            </a:r>
            <a:r>
              <a:rPr lang="en-US" dirty="0" err="1"/>
              <a:t>GridOptimal</a:t>
            </a:r>
            <a:r>
              <a:rPr lang="en-US" dirty="0"/>
              <a:t> Buildings Initiative are trying to develop one through pilot projects. </a:t>
            </a:r>
          </a:p>
          <a:p>
            <a:pPr marL="228600" indent="-228600">
              <a:buFont typeface="Arial" panose="020B0604020202020204" pitchFamily="34" charset="0"/>
              <a:buAutoNum type="arabicPeriod"/>
            </a:pPr>
            <a:r>
              <a:rPr lang="en-US" dirty="0"/>
              <a:t>There appear to be opportunities for policies, mandates, eligibility requirements, and incentives to be restructured to encourage grid management alongside customer energy savings. Including GEBs in the IRP process and finding ways for utilities to collaborate with regulators on GEBs are two additional ways to help enable GEB programs. </a:t>
            </a:r>
          </a:p>
          <a:p>
            <a:pPr marL="228600" indent="-228600">
              <a:buFont typeface="Arial" panose="020B0604020202020204" pitchFamily="34" charset="0"/>
              <a:buAutoNum type="arabicPeriod"/>
            </a:pPr>
            <a:r>
              <a:rPr lang="en-US" dirty="0"/>
              <a:t>When it comes to data and technology, utilities are undergoing a major cultural shift, and will need strong support from IT department. For example, advanced metering infrastructure (AMI) produces a lot of data, which requires data science and analytical tools and skills. Implementing </a:t>
            </a:r>
            <a:r>
              <a:rPr lang="en-US"/>
              <a:t>and using a Distributed </a:t>
            </a:r>
            <a:r>
              <a:rPr lang="en-US" dirty="0"/>
              <a:t>Energy Resource Management System (DERMS) to respond to price signals and manage the load also requires significant technical expertise. </a:t>
            </a:r>
          </a:p>
        </p:txBody>
      </p:sp>
      <p:sp>
        <p:nvSpPr>
          <p:cNvPr id="4" name="Slide Number Placeholder 3"/>
          <p:cNvSpPr>
            <a:spLocks noGrp="1"/>
          </p:cNvSpPr>
          <p:nvPr>
            <p:ph type="sldNum" sz="quarter" idx="5"/>
          </p:nvPr>
        </p:nvSpPr>
        <p:spPr/>
        <p:txBody>
          <a:bodyPr/>
          <a:lstStyle/>
          <a:p>
            <a:fld id="{604CF2EC-BC0C-41EA-BFE2-FD503F1D4258}" type="slidenum">
              <a:rPr lang="en-US" smtClean="0"/>
              <a:t>5</a:t>
            </a:fld>
            <a:endParaRPr lang="en-US" dirty="0"/>
          </a:p>
        </p:txBody>
      </p:sp>
    </p:spTree>
    <p:extLst>
      <p:ext uri="{BB962C8B-B14F-4D97-AF65-F5344CB8AC3E}">
        <p14:creationId xmlns:p14="http://schemas.microsoft.com/office/powerpoint/2010/main" val="48689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E57D2F-5F5E-C44B-A536-0F298F0896F9}" type="slidenum">
              <a:rPr lang="en-US" smtClean="0"/>
              <a:pPr/>
              <a:t>6</a:t>
            </a:fld>
            <a:endParaRPr lang="en-US"/>
          </a:p>
        </p:txBody>
      </p:sp>
    </p:spTree>
    <p:extLst>
      <p:ext uri="{BB962C8B-B14F-4D97-AF65-F5344CB8AC3E}">
        <p14:creationId xmlns:p14="http://schemas.microsoft.com/office/powerpoint/2010/main" val="359482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578362CF-DCC9-4694-8997-E73DE3191BF0}" type="datetime1">
              <a:rPr lang="en-US" smtClean="0"/>
              <a:t>9/16/2019</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CB9642F6-67F7-42C9-B0F7-7CE29F3F7D73}" type="datetime1">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A6B4A4C-54A0-4ADE-927B-4E038BC018A4}" type="datetime1">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E7EB5-F4E6-D84C-B21D-0CF8AEC5AE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C0A89E2C-8AF2-4BFC-B5EE-6195C572EF2C}" type="datetime1">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E7EB5-F4E6-D84C-B21D-0CF8AEC5AE5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08124" y="3733801"/>
            <a:ext cx="4340352"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F5802556-F994-4B0B-B6E5-AC4AC72090A7}" type="datetime1">
              <a:rPr lang="en-US" smtClean="0"/>
              <a:t>9/16/2019</a:t>
            </a:fld>
            <a:endParaRPr lang="en-US"/>
          </a:p>
        </p:txBody>
      </p:sp>
      <p:sp>
        <p:nvSpPr>
          <p:cNvPr id="6" name="Footer Placeholder 5"/>
          <p:cNvSpPr>
            <a:spLocks noGrp="1"/>
          </p:cNvSpPr>
          <p:nvPr>
            <p:ph type="ftr" sz="quarter" idx="11"/>
          </p:nvPr>
        </p:nvSpPr>
        <p:spPr>
          <a:xfrm>
            <a:off x="5145741" y="6423586"/>
            <a:ext cx="4422588" cy="365125"/>
          </a:xfrm>
        </p:spPr>
        <p:txBody>
          <a:bodyPr/>
          <a:lstStyle/>
          <a:p>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1DCEA00B-3908-4CD5-9DD4-0C6E1DF0C32F}" type="datetime1">
              <a:rPr lang="en-US" smtClean="0"/>
              <a:t>9/16/2019</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2DDE8-4AAC-4E30-947C-4ABE60955A2C}" type="datetime1">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20B32B3C-C5C5-43C5-8FDE-BC21B1A1DA30}" type="datetime1">
              <a:rPr lang="en-US" smtClean="0"/>
              <a:t>9/16/2019</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C315C72F-4BBB-464A-8976-97ED9A824AF6}" type="datetime1">
              <a:rPr lang="en-US" smtClean="0"/>
              <a:t>9/16/2019</a:t>
            </a:fld>
            <a:endParaRPr lang="en-US"/>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257EB6A3-A3F2-4E8A-87DA-650161298D51}" type="datetime1">
              <a:rPr lang="en-US" smtClean="0"/>
              <a:t>9/16/2019</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69110DC-4377-4D8E-BFA1-455FB884D587}" type="datetime1">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E7EB5-F4E6-D84C-B21D-0CF8AEC5AE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93BC859-1A59-4C82-971F-97BE87DF9D8D}" type="datetime1">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E7EB5-F4E6-D84C-B21D-0CF8AEC5AE50}" type="slidenum">
              <a:rPr lang="en-US" smtClean="0"/>
              <a:pPr/>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89BF5D0-4815-4D39-A17C-A1D696359D57}" type="datetime1">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E7EB5-F4E6-D84C-B21D-0CF8AEC5AE50}" type="slidenum">
              <a:rPr lang="en-US" smtClean="0"/>
              <a:pPr/>
              <a:t>‹#›</a:t>
            </a:fld>
            <a:endParaRPr lang="en-US"/>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12192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prstClr val="white"/>
              </a:solidFill>
            </a:endParaRPr>
          </a:p>
        </p:txBody>
      </p:sp>
      <p:sp>
        <p:nvSpPr>
          <p:cNvPr id="9" name="Rectangle 9"/>
          <p:cNvSpPr/>
          <p:nvPr userDrawn="1"/>
        </p:nvSpPr>
        <p:spPr>
          <a:xfrm flipH="1">
            <a:off x="7112000" y="3276600"/>
            <a:ext cx="508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prstClr val="white"/>
              </a:solidFill>
            </a:endParaRPr>
          </a:p>
        </p:txBody>
      </p:sp>
      <p:sp>
        <p:nvSpPr>
          <p:cNvPr id="11" name="Rectangle 6"/>
          <p:cNvSpPr/>
          <p:nvPr userDrawn="1"/>
        </p:nvSpPr>
        <p:spPr>
          <a:xfrm flipH="1">
            <a:off x="0" y="1905000"/>
            <a:ext cx="12192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prstClr val="white"/>
              </a:solidFill>
            </a:endParaRPr>
          </a:p>
        </p:txBody>
      </p:sp>
      <p:pic>
        <p:nvPicPr>
          <p:cNvPr id="15" name="Picture 16" descr="vol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67200" y="1"/>
            <a:ext cx="28448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1524000"/>
            <a:ext cx="2540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7112000" y="1524001"/>
            <a:ext cx="2844800" cy="1762125"/>
          </a:xfrm>
          <a:prstGeom prst="rect">
            <a:avLst/>
          </a:prstGeom>
          <a:noFill/>
          <a:ln w="9525">
            <a:noFill/>
            <a:miter lim="800000"/>
            <a:headEnd/>
            <a:tailEnd/>
          </a:ln>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524000" cy="1524000"/>
          </a:xfrm>
          <a:prstGeom prst="rect">
            <a:avLst/>
          </a:prstGeom>
        </p:spPr>
      </p:pic>
      <p:pic>
        <p:nvPicPr>
          <p:cNvPr id="22" name="Picture 2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956800" y="1524000"/>
            <a:ext cx="2235200" cy="1762124"/>
          </a:xfrm>
          <a:prstGeom prst="rect">
            <a:avLst/>
          </a:prstGeom>
        </p:spPr>
      </p:pic>
      <p:pic>
        <p:nvPicPr>
          <p:cNvPr id="13" name="Picture 12" descr="led.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422400" y="1"/>
            <a:ext cx="28448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267200" y="1524000"/>
            <a:ext cx="28448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422400" y="1523144"/>
            <a:ext cx="2844800" cy="1753456"/>
          </a:xfrm>
          <a:prstGeom prst="rect">
            <a:avLst/>
          </a:prstGeom>
        </p:spPr>
      </p:pic>
      <p:pic>
        <p:nvPicPr>
          <p:cNvPr id="26" name="Picture 25"/>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1523144"/>
            <a:ext cx="1422400" cy="1753456"/>
          </a:xfrm>
          <a:prstGeom prst="rect">
            <a:avLst/>
          </a:prstGeom>
        </p:spPr>
      </p:pic>
      <p:sp>
        <p:nvSpPr>
          <p:cNvPr id="6" name="Rectangle 15"/>
          <p:cNvSpPr/>
          <p:nvPr/>
        </p:nvSpPr>
        <p:spPr>
          <a:xfrm>
            <a:off x="0" y="6610350"/>
            <a:ext cx="12192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prstClr val="white"/>
              </a:solidFill>
            </a:endParaRPr>
          </a:p>
        </p:txBody>
      </p:sp>
      <p:sp>
        <p:nvSpPr>
          <p:cNvPr id="7" name="Text Placeholder 9"/>
          <p:cNvSpPr txBox="1">
            <a:spLocks/>
          </p:cNvSpPr>
          <p:nvPr/>
        </p:nvSpPr>
        <p:spPr>
          <a:xfrm>
            <a:off x="173567" y="6616700"/>
            <a:ext cx="9715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spcBef>
                <a:spcPct val="20000"/>
              </a:spcBef>
              <a:buFont typeface="Arial"/>
              <a:buNone/>
              <a:defRPr/>
            </a:pPr>
            <a:fld id="{24289C06-C21E-485E-9AAF-A99C6B017E3B}" type="slidenum">
              <a:rPr lang="en-US" sz="1000" smtClean="0">
                <a:solidFill>
                  <a:prstClr val="white"/>
                </a:solidFill>
                <a:latin typeface="Calibri"/>
                <a:cs typeface="Calibri"/>
              </a:rPr>
              <a:pPr marL="342900" indent="-342900">
                <a:spcBef>
                  <a:spcPct val="20000"/>
                </a:spcBef>
                <a:buFont typeface="Arial"/>
                <a:buNone/>
                <a:defRPr/>
              </a:pPr>
              <a:t>‹#›</a:t>
            </a:fld>
            <a:r>
              <a:rPr lang="en-US" sz="1000">
                <a:solidFill>
                  <a:prstClr val="white"/>
                </a:solidFill>
                <a:latin typeface="Calibri"/>
                <a:cs typeface="Calibri"/>
              </a:rPr>
              <a:t> | Energy Efficiency and Renewable Energy</a:t>
            </a:r>
          </a:p>
        </p:txBody>
      </p:sp>
      <p:sp>
        <p:nvSpPr>
          <p:cNvPr id="8" name="Text Placeholder 9"/>
          <p:cNvSpPr txBox="1">
            <a:spLocks/>
          </p:cNvSpPr>
          <p:nvPr/>
        </p:nvSpPr>
        <p:spPr>
          <a:xfrm>
            <a:off x="7302501" y="6616700"/>
            <a:ext cx="4889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a:spcBef>
                <a:spcPct val="20000"/>
              </a:spcBef>
              <a:buFont typeface="Arial"/>
              <a:buNone/>
              <a:defRPr/>
            </a:pPr>
            <a:r>
              <a:rPr lang="en-US" sz="1000">
                <a:solidFill>
                  <a:prstClr val="white"/>
                </a:solidFill>
                <a:latin typeface="Calibri"/>
                <a:cs typeface="Calibri"/>
              </a:rPr>
              <a:t>eere.energy.gov</a:t>
            </a:r>
          </a:p>
        </p:txBody>
      </p:sp>
      <p:pic>
        <p:nvPicPr>
          <p:cNvPr id="21" name="Picture 20"/>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416800" y="477002"/>
            <a:ext cx="4470400" cy="492725"/>
          </a:xfrm>
          <a:prstGeom prst="rect">
            <a:avLst/>
          </a:prstGeom>
        </p:spPr>
      </p:pic>
      <p:sp>
        <p:nvSpPr>
          <p:cNvPr id="3" name="Text Placeholder 2"/>
          <p:cNvSpPr>
            <a:spLocks noGrp="1"/>
          </p:cNvSpPr>
          <p:nvPr>
            <p:ph type="body" sz="quarter" idx="10" hasCustomPrompt="1"/>
          </p:nvPr>
        </p:nvSpPr>
        <p:spPr>
          <a:xfrm>
            <a:off x="304800" y="3892816"/>
            <a:ext cx="64008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304800" y="4477720"/>
            <a:ext cx="64008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7518400" y="3886200"/>
            <a:ext cx="42672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7518400" y="4495800"/>
            <a:ext cx="42672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4156553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dirty="0"/>
              <a:t>Click to edit Master title style</a:t>
            </a:r>
          </a:p>
        </p:txBody>
      </p:sp>
      <p:sp>
        <p:nvSpPr>
          <p:cNvPr id="3" name="TextBox 2"/>
          <p:cNvSpPr txBox="1"/>
          <p:nvPr userDrawn="1"/>
        </p:nvSpPr>
        <p:spPr>
          <a:xfrm>
            <a:off x="178249" y="3994059"/>
            <a:ext cx="1219200" cy="914400"/>
          </a:xfrm>
          <a:prstGeom prst="rect">
            <a:avLst/>
          </a:prstGeom>
        </p:spPr>
        <p:txBody>
          <a:bodyPr vert="horz" wrap="none" lIns="91440" tIns="45720" rIns="91440" bIns="45720" rtlCol="0">
            <a:normAutofit/>
          </a:bodyPr>
          <a:lstStyle/>
          <a:p>
            <a:pPr>
              <a:spcBef>
                <a:spcPct val="20000"/>
              </a:spcBef>
              <a:buFont typeface="Arial"/>
              <a:buNone/>
            </a:pPr>
            <a:endParaRPr lang="en-US" sz="2323" b="1">
              <a:solidFill>
                <a:srgbClr val="FFFFFF"/>
              </a:solidFill>
              <a:latin typeface="Arial Narrow"/>
              <a:cs typeface="Arial Narrow"/>
            </a:endParaRPr>
          </a:p>
        </p:txBody>
      </p:sp>
      <p:sp>
        <p:nvSpPr>
          <p:cNvPr id="5" name="Content Placeholder 4"/>
          <p:cNvSpPr>
            <a:spLocks noGrp="1"/>
          </p:cNvSpPr>
          <p:nvPr>
            <p:ph sz="quarter" idx="10"/>
          </p:nvPr>
        </p:nvSpPr>
        <p:spPr>
          <a:xfrm>
            <a:off x="609600" y="1066800"/>
            <a:ext cx="11277600" cy="502920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01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69196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4633" y="134471"/>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FB8E98E-B956-456B-BA9D-E92546586888}" type="datetime1">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E7EB5-F4E6-D84C-B21D-0CF8AEC5AE50}" type="slidenum">
              <a:rPr lang="en-US" smtClean="0"/>
              <a:pPr/>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DC95C9CE-17EB-4633-9FBC-FD7C9C42464B}" type="datetime1">
              <a:rPr lang="en-US" smtClean="0"/>
              <a:t>9/16/2019</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652DF6AF-DBEE-4496-BD65-0FFA75DE799F}" type="datetime1">
              <a:rPr lang="en-US" smtClean="0"/>
              <a:t>9/16/2019</a:t>
            </a:fld>
            <a:endParaRPr lang="en-US"/>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1074400" y="6248775"/>
            <a:ext cx="738717" cy="365125"/>
          </a:xfrm>
        </p:spPr>
        <p:txBody>
          <a:bodyPr/>
          <a:lstStyle/>
          <a:p>
            <a:fld id="{8AF02B71-8991-4516-A01E-F1A9ACD28BDC}" type="slidenum">
              <a:rPr lang="en-US" smtClean="0"/>
              <a:pPr/>
              <a:t>‹#›</a:t>
            </a:fld>
            <a:endParaRPr lang="en-US"/>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4D560A4-0AE9-4F78-81E9-4D8A4114D4B4}" type="datetime1">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662BA47-A6CB-4C74-A794-4A0E664FA0A9}" type="datetime1">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E7EB5-F4E6-D84C-B21D-0CF8AEC5AE50}" type="slidenum">
              <a:rPr lang="en-US" smtClean="0"/>
              <a:pPr/>
              <a:t>‹#›</a:t>
            </a:fld>
            <a:endParaRPr lang="en-US"/>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94DEED2-5503-4389-ABF2-49431F783544}" type="datetime1">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Slide Number Placeholder 6"/>
          <p:cNvSpPr>
            <a:spLocks noGrp="1"/>
          </p:cNvSpPr>
          <p:nvPr>
            <p:ph type="sldNum" sz="quarter" idx="12"/>
          </p:nvPr>
        </p:nvSpPr>
        <p:spPr>
          <a:xfrm>
            <a:off x="11074400" y="242235"/>
            <a:ext cx="738717" cy="365125"/>
          </a:xfrm>
        </p:spPr>
        <p:txBody>
          <a:bodyPr/>
          <a:lstStyle/>
          <a:p>
            <a:fld id="{FDBE7EB5-F4E6-D84C-B21D-0CF8AEC5AE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7E27602-24E3-434A-9933-B27420C5952A}" type="datetime1">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E7EB5-F4E6-D84C-B21D-0CF8AEC5AE50}" type="slidenum">
              <a:rPr lang="en-US" smtClean="0"/>
              <a:pPr/>
              <a:t>‹#›</a:t>
            </a:fld>
            <a:endParaRPr lang="en-US"/>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BCB14109-DEE7-4D5B-9CE3-95DE6E7C54DF}" type="datetime1">
              <a:rPr lang="en-US" smtClean="0"/>
              <a:t>9/16/2019</a:t>
            </a:fld>
            <a:endParaRPr lang="en-US"/>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FDBE7EB5-F4E6-D84C-B21D-0CF8AEC5AE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Lst>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8"/>
            <a:ext cx="12192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56447" y="6532122"/>
            <a:ext cx="603077" cy="241300"/>
          </a:xfrm>
          <a:prstGeom prst="rect">
            <a:avLst/>
          </a:prstGeom>
        </p:spPr>
        <p:txBody>
          <a:bodyPr>
            <a:prstTxWarp prst="textNoShape">
              <a:avLst/>
            </a:prstTxWarp>
            <a:normAutofit/>
          </a:bodyPr>
          <a:lstStyle/>
          <a:p>
            <a:pPr marL="342900" indent="-342900" algn="ctr"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Arial" pitchFamily="-106" charset="0"/>
                <a:cs typeface="Calibri"/>
              </a:rPr>
              <a:pPr marL="342900" indent="-342900" algn="ctr" fontAlgn="base">
                <a:lnSpc>
                  <a:spcPct val="90000"/>
                </a:lnSpc>
                <a:spcBef>
                  <a:spcPct val="20000"/>
                </a:spcBef>
                <a:spcAft>
                  <a:spcPct val="0"/>
                </a:spcAft>
                <a:buFont typeface="Arial" pitchFamily="-106" charset="0"/>
                <a:buNone/>
              </a:pPr>
              <a:t>‹#›</a:t>
            </a:fld>
            <a:endParaRPr lang="en-US" sz="1000">
              <a:solidFill>
                <a:srgbClr val="50565C"/>
              </a:solidFill>
              <a:ea typeface="Arial" pitchFamily="-106" charset="0"/>
              <a:cs typeface="Calibri"/>
            </a:endParaRPr>
          </a:p>
        </p:txBody>
      </p:sp>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24810" y="6308608"/>
            <a:ext cx="3657620" cy="402070"/>
          </a:xfrm>
          <a:prstGeom prst="rect">
            <a:avLst/>
          </a:prstGeom>
        </p:spPr>
      </p:pic>
    </p:spTree>
    <p:extLst>
      <p:ext uri="{BB962C8B-B14F-4D97-AF65-F5344CB8AC3E}">
        <p14:creationId xmlns:p14="http://schemas.microsoft.com/office/powerpoint/2010/main" val="367066685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Lst>
  <p:hf hdr="0" ftr="0" dt="0"/>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naseo.org/issues/buildings/naseo-naruc-geb-working-group" TargetMode="External"/><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mailto:dbyrnett@naruc.org" TargetMode="External"/><Relationship Id="rId5" Type="http://schemas.openxmlformats.org/officeDocument/2006/relationships/hyperlink" Target="mailto:mkoewler@naseo.org" TargetMode="External"/><Relationship Id="rId4" Type="http://schemas.openxmlformats.org/officeDocument/2006/relationships/hyperlink" Target="mailto:rsobin@naseo.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3C5BA76-032E-4DF7-BC80-0B0D269CB483}"/>
              </a:ext>
            </a:extLst>
          </p:cNvPr>
          <p:cNvSpPr>
            <a:spLocks noGrp="1"/>
          </p:cNvSpPr>
          <p:nvPr>
            <p:ph type="pic" sz="quarter" idx="13"/>
          </p:nvPr>
        </p:nvSpPr>
        <p:spPr>
          <a:xfrm>
            <a:off x="8293094" y="2267714"/>
            <a:ext cx="2214762" cy="2148839"/>
          </a:xfrm>
        </p:spPr>
      </p:sp>
      <p:sp>
        <p:nvSpPr>
          <p:cNvPr id="3" name="Rectangle 2"/>
          <p:cNvSpPr/>
          <p:nvPr/>
        </p:nvSpPr>
        <p:spPr>
          <a:xfrm>
            <a:off x="8294596" y="168276"/>
            <a:ext cx="2194254" cy="21820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descr="http://www.veic.org/images/pixel.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9575" y="-136525"/>
            <a:ext cx="1905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veic.org/images/pixel.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1975" y="15875"/>
            <a:ext cx="1905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veic.org/images/pixel.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4375" y="168275"/>
            <a:ext cx="19050" cy="1905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a:xfrm>
            <a:off x="1385360" y="755905"/>
            <a:ext cx="3681984" cy="3243071"/>
          </a:xfrm>
        </p:spPr>
        <p:txBody>
          <a:bodyPr>
            <a:normAutofit/>
          </a:bodyPr>
          <a:lstStyle/>
          <a:p>
            <a:pPr algn="ctr"/>
            <a:endParaRPr lang="en-US" sz="3200" dirty="0">
              <a:solidFill>
                <a:schemeClr val="bg1"/>
              </a:solidFill>
              <a:latin typeface="Calibri" charset="0"/>
              <a:ea typeface="Calibri" charset="0"/>
              <a:cs typeface="Calibri" charset="0"/>
            </a:endParaRPr>
          </a:p>
          <a:p>
            <a:pPr algn="ctr"/>
            <a:r>
              <a:rPr lang="en-US" sz="2800" i="1" dirty="0">
                <a:solidFill>
                  <a:schemeClr val="bg1"/>
                </a:solidFill>
                <a:latin typeface="Calibri" charset="0"/>
                <a:ea typeface="Calibri" charset="0"/>
                <a:cs typeface="Calibri" charset="0"/>
              </a:rPr>
              <a:t>NASEO-NARUC </a:t>
            </a:r>
          </a:p>
          <a:p>
            <a:pPr algn="ctr"/>
            <a:r>
              <a:rPr lang="en-US" sz="2800" i="1" dirty="0">
                <a:solidFill>
                  <a:schemeClr val="bg1"/>
                </a:solidFill>
                <a:latin typeface="Calibri" charset="0"/>
                <a:ea typeface="Calibri" charset="0"/>
                <a:cs typeface="Calibri" charset="0"/>
              </a:rPr>
              <a:t>State Working Group Roundtable and Workshop</a:t>
            </a:r>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99608" y="548641"/>
            <a:ext cx="2089242" cy="135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ctrTitle"/>
          </p:nvPr>
        </p:nvSpPr>
        <p:spPr>
          <a:xfrm>
            <a:off x="4683532" y="4699361"/>
            <a:ext cx="5700307" cy="1762696"/>
          </a:xfrm>
        </p:spPr>
        <p:txBody>
          <a:bodyPr>
            <a:normAutofit fontScale="90000"/>
          </a:bodyPr>
          <a:lstStyle/>
          <a:p>
            <a:r>
              <a:rPr lang="en-US" sz="2000" dirty="0"/>
              <a:t>Rodney Sobin</a:t>
            </a:r>
            <a:br>
              <a:rPr lang="en-US" sz="2000" dirty="0"/>
            </a:br>
            <a:r>
              <a:rPr lang="en-US" sz="2000" dirty="0"/>
              <a:t>Senior Program Director</a:t>
            </a:r>
            <a:br>
              <a:rPr lang="en-US" sz="2000" dirty="0"/>
            </a:br>
            <a:r>
              <a:rPr lang="en-US" sz="2000" dirty="0"/>
              <a:t>National Association of State Energy Officials</a:t>
            </a:r>
            <a:br>
              <a:rPr lang="en-US" sz="2000" dirty="0"/>
            </a:br>
            <a:br>
              <a:rPr lang="en-US" sz="2000" dirty="0"/>
            </a:br>
            <a:r>
              <a:rPr lang="en-US" sz="2000" dirty="0"/>
              <a:t>NASEO Annual Meeting</a:t>
            </a:r>
            <a:br>
              <a:rPr lang="en-US" sz="2000" dirty="0"/>
            </a:br>
            <a:r>
              <a:rPr lang="en-US" sz="2000" dirty="0"/>
              <a:t>Manhattan Beach, CA</a:t>
            </a:r>
            <a:br>
              <a:rPr lang="en-US" sz="2000" dirty="0"/>
            </a:br>
            <a:r>
              <a:rPr lang="en-US" sz="2000" dirty="0"/>
              <a:t>September 16, 2019 </a:t>
            </a:r>
            <a:br>
              <a:rPr lang="en-US" sz="2000" dirty="0">
                <a:solidFill>
                  <a:schemeClr val="tx1"/>
                </a:solidFill>
                <a:latin typeface="Calibri" charset="0"/>
                <a:ea typeface="Calibri" charset="0"/>
                <a:cs typeface="Calibri" charset="0"/>
              </a:rPr>
            </a:br>
            <a:br>
              <a:rPr lang="en-US" sz="2000" dirty="0">
                <a:latin typeface="Calibri" charset="0"/>
                <a:ea typeface="Calibri" charset="0"/>
                <a:cs typeface="Calibri" charset="0"/>
              </a:rPr>
            </a:br>
            <a:br>
              <a:rPr lang="en-US" sz="2000" dirty="0">
                <a:latin typeface="Calibri" charset="0"/>
                <a:ea typeface="Calibri" charset="0"/>
                <a:cs typeface="Calibri" charset="0"/>
              </a:rPr>
            </a:br>
            <a:endParaRPr lang="en-US" sz="2000" dirty="0">
              <a:latin typeface="Calibri" charset="0"/>
              <a:ea typeface="Calibri" charset="0"/>
              <a:cs typeface="Calibri" charset="0"/>
            </a:endParaRPr>
          </a:p>
        </p:txBody>
      </p:sp>
      <p:sp>
        <p:nvSpPr>
          <p:cNvPr id="6" name="Rectangle 5"/>
          <p:cNvSpPr/>
          <p:nvPr/>
        </p:nvSpPr>
        <p:spPr>
          <a:xfrm>
            <a:off x="6188087" y="4416552"/>
            <a:ext cx="4572000" cy="923330"/>
          </a:xfrm>
          <a:prstGeom prst="rect">
            <a:avLst/>
          </a:prstGeom>
        </p:spPr>
        <p:txBody>
          <a:bodyPr>
            <a:spAutoFit/>
          </a:bodyPr>
          <a:lstStyle/>
          <a:p>
            <a:br>
              <a:rPr lang="en-US" dirty="0">
                <a:latin typeface="Calibri" charset="0"/>
                <a:ea typeface="Calibri" charset="0"/>
                <a:cs typeface="Calibri" charset="0"/>
              </a:rPr>
            </a:br>
            <a:br>
              <a:rPr lang="en-US" dirty="0">
                <a:latin typeface="Calibri" charset="0"/>
                <a:ea typeface="Calibri" charset="0"/>
                <a:cs typeface="Calibri" charset="0"/>
              </a:rPr>
            </a:br>
            <a:endParaRPr lang="en-US" dirty="0"/>
          </a:p>
        </p:txBody>
      </p:sp>
      <p:pic>
        <p:nvPicPr>
          <p:cNvPr id="14" name="Picture 2" descr="Grid Friendlyâ¢ Water Heater Controller">
            <a:extLst>
              <a:ext uri="{FF2B5EF4-FFF2-40B4-BE49-F238E27FC236}">
                <a16:creationId xmlns:a16="http://schemas.microsoft.com/office/drawing/2014/main" id="{599D414D-91D5-436B-A7C1-79805E032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1716" y="2441448"/>
            <a:ext cx="2090744" cy="19600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0.wp.com/www.freeingenergy.com/wp-content/uploads/2018/03/PSHQ-CanopyCompleted2.jpg?resize=768%2C508">
            <a:extLst>
              <a:ext uri="{FF2B5EF4-FFF2-40B4-BE49-F238E27FC236}">
                <a16:creationId xmlns:a16="http://schemas.microsoft.com/office/drawing/2014/main" id="{FB15FCF4-7777-4519-87E4-EF6ABBA223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25" y="232361"/>
            <a:ext cx="2054341" cy="20946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www.whispervalleyaustin.com/wp-content/uploads/2016/08/Summer_Vertical_Interior-768x540.jpg">
            <a:extLst>
              <a:ext uri="{FF2B5EF4-FFF2-40B4-BE49-F238E27FC236}">
                <a16:creationId xmlns:a16="http://schemas.microsoft.com/office/drawing/2014/main" id="{AAD8BFA2-BEAF-42C5-BEF9-66ABE4E75DE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294596" y="2371047"/>
            <a:ext cx="2213260" cy="2024761"/>
          </a:xfrm>
          <a:prstGeom prst="rect">
            <a:avLst/>
          </a:prstGeom>
          <a:noFill/>
          <a:ln>
            <a:noFill/>
          </a:ln>
        </p:spPr>
      </p:pic>
      <p:sp>
        <p:nvSpPr>
          <p:cNvPr id="2" name="Picture Placeholder 1">
            <a:extLst>
              <a:ext uri="{FF2B5EF4-FFF2-40B4-BE49-F238E27FC236}">
                <a16:creationId xmlns:a16="http://schemas.microsoft.com/office/drawing/2014/main" id="{D6F9657F-EAEB-4CE9-9757-07A0375BC0B8}"/>
              </a:ext>
            </a:extLst>
          </p:cNvPr>
          <p:cNvSpPr>
            <a:spLocks noGrp="1"/>
          </p:cNvSpPr>
          <p:nvPr>
            <p:ph type="pic" sz="quarter" idx="12"/>
          </p:nvPr>
        </p:nvSpPr>
        <p:spPr>
          <a:xfrm>
            <a:off x="6165851" y="228600"/>
            <a:ext cx="2090744" cy="2039112"/>
          </a:xfrm>
        </p:spPr>
      </p:sp>
    </p:spTree>
    <p:extLst>
      <p:ext uri="{BB962C8B-B14F-4D97-AF65-F5344CB8AC3E}">
        <p14:creationId xmlns:p14="http://schemas.microsoft.com/office/powerpoint/2010/main" val="217891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85" y="281056"/>
            <a:ext cx="8612755" cy="938247"/>
          </a:xfrm>
        </p:spPr>
        <p:txBody>
          <a:bodyPr/>
          <a:lstStyle/>
          <a:p>
            <a:r>
              <a:rPr lang="en-US" sz="2800" b="1" dirty="0">
                <a:latin typeface="Calibri"/>
                <a:cs typeface="Calibri"/>
              </a:rPr>
              <a:t>Grid-Interactive Efficient Building Opportunities</a:t>
            </a:r>
            <a:br>
              <a:rPr lang="en-US" b="1" dirty="0">
                <a:latin typeface="Calibri" panose="020F0502020204030204" pitchFamily="34" charset="0"/>
              </a:rPr>
            </a:br>
            <a:endParaRPr lang="en-US" b="1" dirty="0">
              <a:latin typeface="Calibri" panose="020F0502020204030204" pitchFamily="34" charset="0"/>
            </a:endParaRPr>
          </a:p>
        </p:txBody>
      </p:sp>
      <p:sp>
        <p:nvSpPr>
          <p:cNvPr id="3" name="Content Placeholder 2"/>
          <p:cNvSpPr>
            <a:spLocks noGrp="1"/>
          </p:cNvSpPr>
          <p:nvPr>
            <p:ph sz="half" idx="1"/>
          </p:nvPr>
        </p:nvSpPr>
        <p:spPr>
          <a:xfrm>
            <a:off x="886846" y="1167063"/>
            <a:ext cx="8698313" cy="4809666"/>
          </a:xfrm>
        </p:spPr>
        <p:txBody>
          <a:bodyPr>
            <a:normAutofit fontScale="92500" lnSpcReduction="10000"/>
          </a:bodyPr>
          <a:lstStyle/>
          <a:p>
            <a:r>
              <a:rPr lang="en-US" sz="2800" dirty="0">
                <a:solidFill>
                  <a:schemeClr val="tx1"/>
                </a:solidFill>
                <a:latin typeface="Calibri" panose="020F0502020204030204" pitchFamily="34" charset="0"/>
                <a:cs typeface="Calibri" panose="020F0502020204030204" pitchFamily="34" charset="0"/>
              </a:rPr>
              <a:t>Advancing technologies open opportunities for more flexible building/facility load management:</a:t>
            </a:r>
          </a:p>
          <a:p>
            <a:pPr lvl="1"/>
            <a:r>
              <a:rPr lang="en-US" sz="2400" dirty="0">
                <a:solidFill>
                  <a:schemeClr val="tx1"/>
                </a:solidFill>
                <a:latin typeface="Calibri" panose="020F0502020204030204" pitchFamily="34" charset="0"/>
                <a:cs typeface="Calibri" panose="020F0502020204030204" pitchFamily="34" charset="0"/>
              </a:rPr>
              <a:t>Reduce costs, enhance resilience, reduce emissions</a:t>
            </a:r>
          </a:p>
          <a:p>
            <a:pPr lvl="1"/>
            <a:r>
              <a:rPr lang="en-US" sz="2400" dirty="0">
                <a:solidFill>
                  <a:schemeClr val="tx1"/>
                </a:solidFill>
                <a:latin typeface="Calibri" panose="020F0502020204030204" pitchFamily="34" charset="0"/>
                <a:cs typeface="Calibri" panose="020F0502020204030204" pitchFamily="34" charset="0"/>
              </a:rPr>
              <a:t>Reduce peaks, moderate ramp rates, provide grid services</a:t>
            </a:r>
          </a:p>
          <a:p>
            <a:pPr lvl="1"/>
            <a:r>
              <a:rPr lang="en-US" sz="2400" dirty="0">
                <a:solidFill>
                  <a:schemeClr val="tx1"/>
                </a:solidFill>
                <a:latin typeface="Calibri" panose="020F0502020204030204" pitchFamily="34" charset="0"/>
                <a:cs typeface="Calibri" panose="020F0502020204030204" pitchFamily="34" charset="0"/>
              </a:rPr>
              <a:t>Enhance energy efficiency</a:t>
            </a:r>
          </a:p>
          <a:p>
            <a:pPr lvl="1"/>
            <a:r>
              <a:rPr lang="en-US" sz="2400" dirty="0">
                <a:solidFill>
                  <a:schemeClr val="tx1"/>
                </a:solidFill>
                <a:latin typeface="Calibri" panose="020F0502020204030204" pitchFamily="34" charset="0"/>
                <a:cs typeface="Calibri" panose="020F0502020204030204" pitchFamily="34" charset="0"/>
              </a:rPr>
              <a:t>Integrate distributed and renewable resources</a:t>
            </a:r>
            <a:endParaRPr lang="en-US" sz="2800" b="1" dirty="0">
              <a:solidFill>
                <a:schemeClr val="tx1"/>
              </a:solidFill>
              <a:latin typeface="Calibri" panose="020F0502020204030204" pitchFamily="34" charset="0"/>
              <a:cs typeface="Calibri" panose="020F0502020204030204" pitchFamily="34" charset="0"/>
            </a:endParaRPr>
          </a:p>
          <a:p>
            <a:r>
              <a:rPr lang="en-US" sz="2600" b="1" dirty="0">
                <a:solidFill>
                  <a:schemeClr val="tx1"/>
                </a:solidFill>
                <a:latin typeface="Calibri" panose="020F0502020204030204" pitchFamily="34" charset="0"/>
                <a:cs typeface="Calibri" panose="020F0502020204030204" pitchFamily="34" charset="0"/>
              </a:rPr>
              <a:t>How can we optimize facility interactions with the grid?</a:t>
            </a:r>
          </a:p>
          <a:p>
            <a:r>
              <a:rPr lang="en-US" sz="2600" b="1" dirty="0">
                <a:solidFill>
                  <a:schemeClr val="tx1"/>
                </a:solidFill>
                <a:latin typeface="Calibri" panose="020F0502020204030204" pitchFamily="34" charset="0"/>
                <a:cs typeface="Calibri" panose="020F0502020204030204" pitchFamily="34" charset="0"/>
              </a:rPr>
              <a:t>How can states fashion policies, programs, and regulations to advance such optimization through GEB?</a:t>
            </a:r>
          </a:p>
          <a:p>
            <a:r>
              <a:rPr lang="en-US" sz="2600" b="1" dirty="0">
                <a:solidFill>
                  <a:schemeClr val="tx1"/>
                </a:solidFill>
                <a:latin typeface="Calibri" panose="020F0502020204030204" pitchFamily="34" charset="0"/>
                <a:cs typeface="Calibri" panose="020F0502020204030204" pitchFamily="34" charset="0"/>
              </a:rPr>
              <a:t>What are roles for states, facility operators, utilities, product and service providers, and others?</a:t>
            </a:r>
          </a:p>
          <a:p>
            <a:pPr marL="365760" lvl="2">
              <a:spcBef>
                <a:spcPts val="0"/>
              </a:spcBef>
              <a:spcAft>
                <a:spcPts val="600"/>
              </a:spcAft>
            </a:pPr>
            <a:endParaRPr lang="en-US" sz="2000" b="1" dirty="0">
              <a:solidFill>
                <a:srgbClr val="15323C"/>
              </a:solidFill>
              <a:latin typeface="Calibri" panose="020F0502020204030204" pitchFamily="34" charset="0"/>
              <a:cs typeface="Calibri" panose="020F0502020204030204" pitchFamily="34" charset="0"/>
            </a:endParaRPr>
          </a:p>
          <a:p>
            <a:pPr marL="594360" lvl="4" indent="0" algn="ctr">
              <a:spcBef>
                <a:spcPts val="0"/>
              </a:spcBef>
              <a:buNone/>
            </a:pPr>
            <a:endParaRPr lang="en-US" sz="2000" dirty="0">
              <a:solidFill>
                <a:schemeClr val="accent1"/>
              </a:solidFill>
              <a:latin typeface="Calibri"/>
              <a:cs typeface="Calibri"/>
            </a:endParaRPr>
          </a:p>
          <a:p>
            <a:pPr marL="0" indent="0">
              <a:lnSpc>
                <a:spcPct val="150000"/>
              </a:lnSpc>
              <a:spcBef>
                <a:spcPts val="0"/>
              </a:spcBef>
              <a:buNone/>
            </a:pPr>
            <a:endParaRPr lang="en-US" sz="2400" dirty="0">
              <a:solidFill>
                <a:schemeClr val="accent1"/>
              </a:solidFill>
              <a:latin typeface="Calibri"/>
              <a:cs typeface="Calibri"/>
            </a:endParaRPr>
          </a:p>
        </p:txBody>
      </p:sp>
      <p:sp>
        <p:nvSpPr>
          <p:cNvPr id="6" name="Slide Number Placeholder 5"/>
          <p:cNvSpPr>
            <a:spLocks noGrp="1"/>
          </p:cNvSpPr>
          <p:nvPr>
            <p:ph type="sldNum" sz="quarter" idx="12"/>
          </p:nvPr>
        </p:nvSpPr>
        <p:spPr/>
        <p:txBody>
          <a:bodyPr/>
          <a:lstStyle/>
          <a:p>
            <a:fld id="{FDBE7EB5-F4E6-D84C-B21D-0CF8AEC5AE50}" type="slidenum">
              <a:rPr lang="en-US" smtClean="0"/>
              <a:pPr/>
              <a:t>2</a:t>
            </a:fld>
            <a:endParaRPr lang="en-US"/>
          </a:p>
        </p:txBody>
      </p:sp>
      <p:pic>
        <p:nvPicPr>
          <p:cNvPr id="8" name="Picture 7">
            <a:extLst>
              <a:ext uri="{FF2B5EF4-FFF2-40B4-BE49-F238E27FC236}">
                <a16:creationId xmlns:a16="http://schemas.microsoft.com/office/drawing/2014/main" id="{DF004DC7-CA46-41CE-B5D4-96AE71863181}"/>
              </a:ext>
            </a:extLst>
          </p:cNvPr>
          <p:cNvPicPr>
            <a:picLocks noChangeAspect="1"/>
          </p:cNvPicPr>
          <p:nvPr/>
        </p:nvPicPr>
        <p:blipFill>
          <a:blip r:embed="rId3"/>
          <a:stretch>
            <a:fillRect/>
          </a:stretch>
        </p:blipFill>
        <p:spPr>
          <a:xfrm>
            <a:off x="8462242" y="2602855"/>
            <a:ext cx="1921597" cy="1138967"/>
          </a:xfrm>
          <a:prstGeom prst="rect">
            <a:avLst/>
          </a:prstGeom>
        </p:spPr>
      </p:pic>
    </p:spTree>
    <p:extLst>
      <p:ext uri="{BB962C8B-B14F-4D97-AF65-F5344CB8AC3E}">
        <p14:creationId xmlns:p14="http://schemas.microsoft.com/office/powerpoint/2010/main" val="292578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15788"/>
            <a:ext cx="8722361" cy="938247"/>
          </a:xfrm>
        </p:spPr>
        <p:txBody>
          <a:bodyPr/>
          <a:lstStyle/>
          <a:p>
            <a:r>
              <a:rPr lang="en-US" sz="2800" b="1" dirty="0">
                <a:latin typeface="Calibri"/>
                <a:cs typeface="Calibri"/>
              </a:rPr>
              <a:t>NASEO-NARUC Grid-Interactive Efficient Buildings Working Group</a:t>
            </a:r>
            <a:br>
              <a:rPr lang="en-US" b="1" dirty="0">
                <a:latin typeface="Calibri" panose="020F0502020204030204" pitchFamily="34" charset="0"/>
              </a:rPr>
            </a:br>
            <a:br>
              <a:rPr lang="en-US" b="1" dirty="0">
                <a:latin typeface="Calibri" panose="020F0502020204030204" pitchFamily="34" charset="0"/>
              </a:rPr>
            </a:br>
            <a:endParaRPr lang="en-US" b="1" dirty="0">
              <a:latin typeface="Calibri" panose="020F0502020204030204" pitchFamily="34" charset="0"/>
            </a:endParaRPr>
          </a:p>
        </p:txBody>
      </p:sp>
      <p:sp>
        <p:nvSpPr>
          <p:cNvPr id="3" name="Content Placeholder 2"/>
          <p:cNvSpPr>
            <a:spLocks noGrp="1"/>
          </p:cNvSpPr>
          <p:nvPr>
            <p:ph sz="half" idx="1"/>
          </p:nvPr>
        </p:nvSpPr>
        <p:spPr>
          <a:xfrm>
            <a:off x="777240" y="1344572"/>
            <a:ext cx="9158583" cy="5513428"/>
          </a:xfrm>
        </p:spPr>
        <p:txBody>
          <a:bodyPr>
            <a:normAutofit fontScale="77500" lnSpcReduction="20000"/>
          </a:bodyPr>
          <a:lstStyle/>
          <a:p>
            <a:r>
              <a:rPr lang="en-US" sz="2800" dirty="0">
                <a:solidFill>
                  <a:schemeClr val="tx1"/>
                </a:solidFill>
                <a:latin typeface="Calibri" panose="020F0502020204030204" pitchFamily="34" charset="0"/>
                <a:cs typeface="Calibri" panose="020F0502020204030204" pitchFamily="34" charset="0"/>
              </a:rPr>
              <a:t>NASEO-NARUC GEB Working Group</a:t>
            </a:r>
          </a:p>
          <a:p>
            <a:pPr lvl="1"/>
            <a:r>
              <a:rPr lang="en-US" sz="2600" dirty="0">
                <a:solidFill>
                  <a:schemeClr val="tx1"/>
                </a:solidFill>
                <a:latin typeface="Calibri" panose="020F0502020204030204" pitchFamily="34" charset="0"/>
                <a:cs typeface="Calibri" panose="020F0502020204030204" pitchFamily="34" charset="0"/>
              </a:rPr>
              <a:t>Supported by U.S. DOE BTO </a:t>
            </a:r>
          </a:p>
          <a:p>
            <a:pPr lvl="1"/>
            <a:r>
              <a:rPr lang="en-US" sz="2600" dirty="0">
                <a:solidFill>
                  <a:schemeClr val="tx1"/>
                </a:solidFill>
                <a:latin typeface="Calibri" panose="020F0502020204030204" pitchFamily="34" charset="0"/>
                <a:cs typeface="Calibri" panose="020F0502020204030204" pitchFamily="34" charset="0"/>
              </a:rPr>
              <a:t>Inform states about GEB technologies and applications</a:t>
            </a:r>
          </a:p>
          <a:p>
            <a:pPr lvl="1"/>
            <a:r>
              <a:rPr lang="en-US" sz="2600" dirty="0">
                <a:solidFill>
                  <a:schemeClr val="tx1"/>
                </a:solidFill>
                <a:latin typeface="Calibri" panose="020F0502020204030204" pitchFamily="34" charset="0"/>
                <a:cs typeface="Calibri" panose="020F0502020204030204" pitchFamily="34" charset="0"/>
              </a:rPr>
              <a:t>Identify opportunities and impediments</a:t>
            </a:r>
          </a:p>
          <a:p>
            <a:pPr lvl="2"/>
            <a:r>
              <a:rPr lang="en-US" sz="2600" dirty="0">
                <a:solidFill>
                  <a:schemeClr val="tx1"/>
                </a:solidFill>
                <a:latin typeface="Calibri" panose="020F0502020204030204" pitchFamily="34" charset="0"/>
                <a:cs typeface="Calibri" panose="020F0502020204030204" pitchFamily="34" charset="0"/>
              </a:rPr>
              <a:t>Non-technical and technical</a:t>
            </a:r>
          </a:p>
          <a:p>
            <a:pPr lvl="1"/>
            <a:r>
              <a:rPr lang="en-US" sz="2600" dirty="0">
                <a:solidFill>
                  <a:schemeClr val="tx1"/>
                </a:solidFill>
                <a:latin typeface="Calibri" panose="020F0502020204030204" pitchFamily="34" charset="0"/>
                <a:cs typeface="Calibri" panose="020F0502020204030204" pitchFamily="34" charset="0"/>
              </a:rPr>
              <a:t>Identify and express state priorities, concerns, interests</a:t>
            </a:r>
          </a:p>
          <a:p>
            <a:pPr lvl="1"/>
            <a:r>
              <a:rPr lang="en-US" sz="2600" dirty="0">
                <a:solidFill>
                  <a:schemeClr val="tx1"/>
                </a:solidFill>
                <a:latin typeface="Calibri" panose="020F0502020204030204" pitchFamily="34" charset="0"/>
                <a:cs typeface="Calibri" panose="020F0502020204030204" pitchFamily="34" charset="0"/>
              </a:rPr>
              <a:t>Recognize temporal and locational value of EE and other DERs </a:t>
            </a:r>
          </a:p>
          <a:p>
            <a:pPr lvl="1"/>
            <a:r>
              <a:rPr lang="en-US" sz="2600" dirty="0">
                <a:solidFill>
                  <a:schemeClr val="tx1"/>
                </a:solidFill>
                <a:latin typeface="Calibri" panose="020F0502020204030204" pitchFamily="34" charset="0"/>
                <a:cs typeface="Calibri" panose="020F0502020204030204" pitchFamily="34" charset="0"/>
              </a:rPr>
              <a:t>Enhance energy system reliability, resilience, and affordability </a:t>
            </a:r>
          </a:p>
          <a:p>
            <a:pPr lvl="1"/>
            <a:endParaRPr lang="en-US" sz="2400" dirty="0">
              <a:solidFill>
                <a:schemeClr val="tx1"/>
              </a:solidFill>
              <a:latin typeface="Calibri" panose="020F0502020204030204" pitchFamily="34" charset="0"/>
              <a:cs typeface="Calibri" panose="020F0502020204030204" pitchFamily="34" charset="0"/>
            </a:endParaRPr>
          </a:p>
          <a:p>
            <a:pPr lvl="1"/>
            <a:r>
              <a:rPr lang="en-US" sz="2800" b="1" dirty="0">
                <a:solidFill>
                  <a:schemeClr val="tx1"/>
                </a:solidFill>
                <a:latin typeface="Calibri" panose="020F0502020204030204" pitchFamily="34" charset="0"/>
                <a:cs typeface="Calibri" panose="020F0502020204030204" pitchFamily="34" charset="0"/>
              </a:rPr>
              <a:t>Inform state planning, policy, regulations, and programs</a:t>
            </a:r>
          </a:p>
          <a:p>
            <a:pPr lvl="2"/>
            <a:r>
              <a:rPr lang="en-US" sz="2800" dirty="0">
                <a:solidFill>
                  <a:schemeClr val="tx1"/>
                </a:solidFill>
                <a:latin typeface="Calibri" panose="020F0502020204030204" pitchFamily="34" charset="0"/>
                <a:cs typeface="Calibri" panose="020F0502020204030204" pitchFamily="34" charset="0"/>
              </a:rPr>
              <a:t>Webinars, briefing papers, calls</a:t>
            </a:r>
          </a:p>
          <a:p>
            <a:pPr lvl="2"/>
            <a:r>
              <a:rPr lang="en-US" sz="2800" dirty="0">
                <a:solidFill>
                  <a:schemeClr val="tx1"/>
                </a:solidFill>
                <a:latin typeface="Calibri" panose="020F0502020204030204" pitchFamily="34" charset="0"/>
                <a:cs typeface="Calibri" panose="020F0502020204030204" pitchFamily="34" charset="0"/>
              </a:rPr>
              <a:t>Advance potential roadmaps and pilots</a:t>
            </a:r>
          </a:p>
          <a:p>
            <a:pPr lvl="2"/>
            <a:r>
              <a:rPr lang="en-US" sz="2800" dirty="0">
                <a:solidFill>
                  <a:schemeClr val="tx1"/>
                </a:solidFill>
                <a:latin typeface="Calibri" panose="020F0502020204030204" pitchFamily="34" charset="0"/>
                <a:cs typeface="Calibri" panose="020F0502020204030204" pitchFamily="34" charset="0"/>
              </a:rPr>
              <a:t>National Lab technical assistance</a:t>
            </a:r>
          </a:p>
          <a:p>
            <a:pPr lvl="2"/>
            <a:endParaRPr lang="en-US" sz="2800" dirty="0">
              <a:solidFill>
                <a:schemeClr val="tx1"/>
              </a:solidFill>
              <a:latin typeface="Calibri" panose="020F0502020204030204" pitchFamily="34" charset="0"/>
              <a:cs typeface="Calibri" panose="020F0502020204030204" pitchFamily="34" charset="0"/>
            </a:endParaRPr>
          </a:p>
          <a:p>
            <a:pPr marL="457200" lvl="2" indent="0" algn="ctr">
              <a:buNone/>
            </a:pPr>
            <a:r>
              <a:rPr lang="en-US" sz="2800" b="1" dirty="0">
                <a:solidFill>
                  <a:schemeClr val="tx1"/>
                </a:solidFill>
                <a:latin typeface="Calibri" panose="020F0502020204030204" pitchFamily="34" charset="0"/>
                <a:cs typeface="Calibri" panose="020F0502020204030204" pitchFamily="34" charset="0"/>
              </a:rPr>
              <a:t>TODAY: Roundtable and Workshop at NASEO Annual Meeting</a:t>
            </a:r>
          </a:p>
          <a:p>
            <a:pPr marL="457200" lvl="2" indent="0" algn="ctr">
              <a:buNone/>
            </a:pPr>
            <a:r>
              <a:rPr lang="en-US" sz="2800" b="1" dirty="0">
                <a:solidFill>
                  <a:schemeClr val="tx1"/>
                </a:solidFill>
                <a:latin typeface="Calibri" panose="020F0502020204030204" pitchFamily="34" charset="0"/>
                <a:cs typeface="Calibri" panose="020F0502020204030204" pitchFamily="34" charset="0"/>
              </a:rPr>
              <a:t>September 16, 2019</a:t>
            </a:r>
          </a:p>
          <a:p>
            <a:pPr marL="457200" lvl="2" indent="0" algn="ctr">
              <a:buNone/>
            </a:pPr>
            <a:endParaRPr lang="en-US" sz="2800" dirty="0">
              <a:solidFill>
                <a:schemeClr val="tx1"/>
              </a:solidFill>
              <a:latin typeface="Calibri" panose="020F0502020204030204" pitchFamily="34" charset="0"/>
              <a:cs typeface="Calibri" panose="020F0502020204030204" pitchFamily="34" charset="0"/>
            </a:endParaRPr>
          </a:p>
          <a:p>
            <a:pPr marL="365760" lvl="2">
              <a:spcBef>
                <a:spcPts val="0"/>
              </a:spcBef>
              <a:spcAft>
                <a:spcPts val="600"/>
              </a:spcAft>
            </a:pPr>
            <a:endParaRPr lang="en-US" sz="2000" b="1" dirty="0">
              <a:solidFill>
                <a:srgbClr val="15323C"/>
              </a:solidFill>
              <a:latin typeface="Calibri" panose="020F0502020204030204" pitchFamily="34" charset="0"/>
              <a:cs typeface="Calibri" panose="020F0502020204030204" pitchFamily="34" charset="0"/>
            </a:endParaRPr>
          </a:p>
          <a:p>
            <a:pPr marL="594360" lvl="4" indent="0" algn="ctr">
              <a:spcBef>
                <a:spcPts val="0"/>
              </a:spcBef>
              <a:buNone/>
            </a:pPr>
            <a:endParaRPr lang="en-US" sz="2000" dirty="0">
              <a:solidFill>
                <a:schemeClr val="accent1"/>
              </a:solidFill>
              <a:latin typeface="Calibri"/>
              <a:cs typeface="Calibri"/>
            </a:endParaRPr>
          </a:p>
          <a:p>
            <a:pPr lvl="2">
              <a:lnSpc>
                <a:spcPct val="150000"/>
              </a:lnSpc>
              <a:spcBef>
                <a:spcPts val="0"/>
              </a:spcBef>
            </a:pPr>
            <a:endParaRPr lang="en-US" sz="2400" dirty="0">
              <a:solidFill>
                <a:schemeClr val="accent1"/>
              </a:solidFill>
              <a:latin typeface="Calibri"/>
              <a:cs typeface="Calibri"/>
            </a:endParaRPr>
          </a:p>
        </p:txBody>
      </p:sp>
      <p:sp>
        <p:nvSpPr>
          <p:cNvPr id="6" name="Slide Number Placeholder 5"/>
          <p:cNvSpPr>
            <a:spLocks noGrp="1"/>
          </p:cNvSpPr>
          <p:nvPr>
            <p:ph type="sldNum" sz="quarter" idx="12"/>
          </p:nvPr>
        </p:nvSpPr>
        <p:spPr/>
        <p:txBody>
          <a:bodyPr/>
          <a:lstStyle/>
          <a:p>
            <a:fld id="{FDBE7EB5-F4E6-D84C-B21D-0CF8AEC5AE50}" type="slidenum">
              <a:rPr lang="en-US" smtClean="0"/>
              <a:pPr/>
              <a:t>3</a:t>
            </a:fld>
            <a:endParaRPr lang="en-US"/>
          </a:p>
        </p:txBody>
      </p:sp>
      <p:pic>
        <p:nvPicPr>
          <p:cNvPr id="8" name="Picture 7">
            <a:extLst>
              <a:ext uri="{FF2B5EF4-FFF2-40B4-BE49-F238E27FC236}">
                <a16:creationId xmlns:a16="http://schemas.microsoft.com/office/drawing/2014/main" id="{5FFE2A26-AA85-4639-950C-8361E3D5B980}"/>
              </a:ext>
            </a:extLst>
          </p:cNvPr>
          <p:cNvPicPr>
            <a:picLocks noChangeAspect="1"/>
          </p:cNvPicPr>
          <p:nvPr/>
        </p:nvPicPr>
        <p:blipFill>
          <a:blip r:embed="rId3"/>
          <a:stretch>
            <a:fillRect/>
          </a:stretch>
        </p:blipFill>
        <p:spPr>
          <a:xfrm>
            <a:off x="8088635" y="2204746"/>
            <a:ext cx="1962162" cy="1096167"/>
          </a:xfrm>
          <a:prstGeom prst="rect">
            <a:avLst/>
          </a:prstGeom>
        </p:spPr>
      </p:pic>
      <p:pic>
        <p:nvPicPr>
          <p:cNvPr id="9" name="Picture 8" descr="Image result for duck curve">
            <a:extLst>
              <a:ext uri="{FF2B5EF4-FFF2-40B4-BE49-F238E27FC236}">
                <a16:creationId xmlns:a16="http://schemas.microsoft.com/office/drawing/2014/main" id="{0D3939BE-C36A-4F60-A356-2DAE433D9E6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39001" y="895081"/>
            <a:ext cx="1618426" cy="1096167"/>
          </a:xfrm>
          <a:prstGeom prst="rect">
            <a:avLst/>
          </a:prstGeom>
          <a:noFill/>
          <a:ln>
            <a:noFill/>
          </a:ln>
        </p:spPr>
      </p:pic>
      <p:pic>
        <p:nvPicPr>
          <p:cNvPr id="7" name="Picture 12" descr="Image result for powerwall">
            <a:extLst>
              <a:ext uri="{FF2B5EF4-FFF2-40B4-BE49-F238E27FC236}">
                <a16:creationId xmlns:a16="http://schemas.microsoft.com/office/drawing/2014/main" id="{F609434C-D53E-4748-8450-06DBB50FA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466" y="4327143"/>
            <a:ext cx="1632101" cy="150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8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315788"/>
            <a:ext cx="8698313" cy="938247"/>
          </a:xfrm>
        </p:spPr>
        <p:txBody>
          <a:bodyPr/>
          <a:lstStyle/>
          <a:p>
            <a:r>
              <a:rPr lang="en-US" sz="2800" b="1" dirty="0">
                <a:latin typeface="Calibri"/>
                <a:cs typeface="Calibri"/>
              </a:rPr>
              <a:t>NASEO-NARUC Grid-Interactive Efficient Buildings Working Group</a:t>
            </a:r>
            <a:br>
              <a:rPr lang="en-US" b="1" dirty="0">
                <a:latin typeface="Calibri" panose="020F0502020204030204" pitchFamily="34" charset="0"/>
              </a:rPr>
            </a:br>
            <a:endParaRPr lang="en-US" b="1" dirty="0">
              <a:latin typeface="Calibri" panose="020F0502020204030204" pitchFamily="34" charset="0"/>
            </a:endParaRPr>
          </a:p>
        </p:txBody>
      </p:sp>
      <p:sp>
        <p:nvSpPr>
          <p:cNvPr id="3" name="Content Placeholder 2"/>
          <p:cNvSpPr>
            <a:spLocks noGrp="1"/>
          </p:cNvSpPr>
          <p:nvPr>
            <p:ph sz="half" idx="1"/>
          </p:nvPr>
        </p:nvSpPr>
        <p:spPr>
          <a:xfrm>
            <a:off x="801289" y="1256842"/>
            <a:ext cx="9421026" cy="5304245"/>
          </a:xfrm>
        </p:spPr>
        <p:txBody>
          <a:bodyPr>
            <a:normAutofit/>
          </a:bodyPr>
          <a:lstStyle/>
          <a:p>
            <a:pPr lvl="2"/>
            <a:r>
              <a:rPr lang="en-US" sz="2800" dirty="0">
                <a:solidFill>
                  <a:schemeClr val="tx1"/>
                </a:solidFill>
                <a:latin typeface="Calibri" panose="020F0502020204030204" pitchFamily="34" charset="0"/>
                <a:cs typeface="Calibri" panose="020F0502020204030204" pitchFamily="34" charset="0"/>
              </a:rPr>
              <a:t>Working Group co-chairs: </a:t>
            </a:r>
          </a:p>
          <a:p>
            <a:pPr lvl="3"/>
            <a:r>
              <a:rPr lang="en-US" sz="2400" dirty="0">
                <a:solidFill>
                  <a:schemeClr val="tx1"/>
                </a:solidFill>
                <a:latin typeface="Calibri" panose="020F0502020204030204" pitchFamily="34" charset="0"/>
                <a:cs typeface="Calibri" panose="020F0502020204030204" pitchFamily="34" charset="0"/>
              </a:rPr>
              <a:t>Kaci Radcliffe, Oregon Dept. of Energy</a:t>
            </a:r>
          </a:p>
          <a:p>
            <a:pPr lvl="3"/>
            <a:r>
              <a:rPr lang="en-US" sz="2400" dirty="0">
                <a:solidFill>
                  <a:schemeClr val="tx1"/>
                </a:solidFill>
                <a:latin typeface="Calibri" panose="020F0502020204030204" pitchFamily="34" charset="0"/>
                <a:cs typeface="Calibri" panose="020F0502020204030204" pitchFamily="34" charset="0"/>
              </a:rPr>
              <a:t>Hanna Terwilliger, Minnesota PUC staff</a:t>
            </a:r>
          </a:p>
          <a:p>
            <a:pPr lvl="2"/>
            <a:r>
              <a:rPr lang="en-US" sz="2800" dirty="0">
                <a:solidFill>
                  <a:schemeClr val="tx1"/>
                </a:solidFill>
                <a:latin typeface="Calibri" panose="020F0502020204030204" pitchFamily="34" charset="0"/>
                <a:cs typeface="Calibri" panose="020F0502020204030204" pitchFamily="34" charset="0"/>
              </a:rPr>
              <a:t>Working Group states:</a:t>
            </a:r>
          </a:p>
          <a:p>
            <a:pPr marL="914400" lvl="4" indent="0">
              <a:spcBef>
                <a:spcPts val="0"/>
              </a:spcBef>
              <a:buNone/>
            </a:pPr>
            <a:r>
              <a:rPr lang="en-US" sz="2400" dirty="0">
                <a:solidFill>
                  <a:schemeClr val="tx1"/>
                </a:solidFill>
                <a:latin typeface="Calibri" panose="020F0502020204030204" pitchFamily="34" charset="0"/>
                <a:cs typeface="Calibri" panose="020F0502020204030204" pitchFamily="34" charset="0"/>
              </a:rPr>
              <a:t>Colorado		New Jersey</a:t>
            </a:r>
          </a:p>
          <a:p>
            <a:pPr marL="914400" lvl="4" indent="0">
              <a:spcBef>
                <a:spcPts val="0"/>
              </a:spcBef>
              <a:buNone/>
            </a:pPr>
            <a:r>
              <a:rPr lang="en-US" sz="2400" dirty="0">
                <a:solidFill>
                  <a:schemeClr val="tx1"/>
                </a:solidFill>
                <a:latin typeface="Calibri" panose="020F0502020204030204" pitchFamily="34" charset="0"/>
                <a:cs typeface="Calibri" panose="020F0502020204030204" pitchFamily="34" charset="0"/>
              </a:rPr>
              <a:t>Connecticut		New York</a:t>
            </a:r>
          </a:p>
          <a:p>
            <a:pPr marL="914400" lvl="4" indent="0">
              <a:spcBef>
                <a:spcPts val="0"/>
              </a:spcBef>
              <a:buNone/>
            </a:pPr>
            <a:r>
              <a:rPr lang="en-US" sz="2400" dirty="0">
                <a:solidFill>
                  <a:schemeClr val="tx1"/>
                </a:solidFill>
                <a:latin typeface="Calibri" panose="020F0502020204030204" pitchFamily="34" charset="0"/>
                <a:cs typeface="Calibri" panose="020F0502020204030204" pitchFamily="34" charset="0"/>
              </a:rPr>
              <a:t>Florida			Oregon</a:t>
            </a:r>
          </a:p>
          <a:p>
            <a:pPr marL="914400" lvl="4" indent="0">
              <a:spcBef>
                <a:spcPts val="0"/>
              </a:spcBef>
              <a:buNone/>
            </a:pPr>
            <a:r>
              <a:rPr lang="en-US" sz="2400" dirty="0">
                <a:solidFill>
                  <a:schemeClr val="tx1"/>
                </a:solidFill>
                <a:latin typeface="Calibri" panose="020F0502020204030204" pitchFamily="34" charset="0"/>
                <a:cs typeface="Calibri" panose="020F0502020204030204" pitchFamily="34" charset="0"/>
              </a:rPr>
              <a:t>Hawaii			South Carolina</a:t>
            </a:r>
          </a:p>
          <a:p>
            <a:pPr marL="914400" lvl="4" indent="0">
              <a:spcBef>
                <a:spcPts val="0"/>
              </a:spcBef>
              <a:buNone/>
            </a:pPr>
            <a:r>
              <a:rPr lang="en-US" sz="2400" dirty="0">
                <a:solidFill>
                  <a:schemeClr val="tx1"/>
                </a:solidFill>
                <a:latin typeface="Calibri" panose="020F0502020204030204" pitchFamily="34" charset="0"/>
                <a:cs typeface="Calibri" panose="020F0502020204030204" pitchFamily="34" charset="0"/>
              </a:rPr>
              <a:t>Massachusetts		Tennessee</a:t>
            </a:r>
          </a:p>
          <a:p>
            <a:pPr marL="914400" lvl="4" indent="0">
              <a:spcBef>
                <a:spcPts val="0"/>
              </a:spcBef>
              <a:buNone/>
            </a:pPr>
            <a:r>
              <a:rPr lang="en-US" sz="2400" dirty="0">
                <a:solidFill>
                  <a:schemeClr val="tx1"/>
                </a:solidFill>
                <a:latin typeface="Calibri" panose="020F0502020204030204" pitchFamily="34" charset="0"/>
                <a:cs typeface="Calibri" panose="020F0502020204030204" pitchFamily="34" charset="0"/>
              </a:rPr>
              <a:t>Michigan		Virginia</a:t>
            </a:r>
          </a:p>
          <a:p>
            <a:pPr marL="914400" lvl="4" indent="0">
              <a:spcBef>
                <a:spcPts val="0"/>
              </a:spcBef>
              <a:buNone/>
            </a:pPr>
            <a:r>
              <a:rPr lang="en-US" sz="2400" dirty="0">
                <a:solidFill>
                  <a:schemeClr val="tx1"/>
                </a:solidFill>
                <a:latin typeface="Calibri" panose="020F0502020204030204" pitchFamily="34" charset="0"/>
                <a:cs typeface="Calibri" panose="020F0502020204030204" pitchFamily="34" charset="0"/>
              </a:rPr>
              <a:t>Minnesota		Wisconsin</a:t>
            </a:r>
          </a:p>
          <a:p>
            <a:pPr marL="914400" lvl="4" indent="0">
              <a:spcBef>
                <a:spcPts val="0"/>
              </a:spcBef>
              <a:buNone/>
            </a:pPr>
            <a:endParaRPr lang="en-US" sz="2400" dirty="0">
              <a:solidFill>
                <a:schemeClr val="tx1"/>
              </a:solidFill>
              <a:latin typeface="Calibri" panose="020F0502020204030204" pitchFamily="34" charset="0"/>
              <a:cs typeface="Calibri" panose="020F0502020204030204" pitchFamily="34" charset="0"/>
            </a:endParaRPr>
          </a:p>
          <a:p>
            <a:pPr marL="914400" lvl="4" indent="0">
              <a:spcBef>
                <a:spcPts val="0"/>
              </a:spcBef>
              <a:buNone/>
            </a:pPr>
            <a:endParaRPr lang="en-US" sz="2400" dirty="0">
              <a:solidFill>
                <a:schemeClr val="tx1"/>
              </a:solidFill>
              <a:latin typeface="Calibri" panose="020F0502020204030204" pitchFamily="34" charset="0"/>
              <a:cs typeface="Calibri" panose="020F0502020204030204" pitchFamily="34" charset="0"/>
            </a:endParaRPr>
          </a:p>
          <a:p>
            <a:pPr marL="914400" lvl="4" indent="0">
              <a:spcBef>
                <a:spcPts val="0"/>
              </a:spcBef>
              <a:buNone/>
            </a:pPr>
            <a:endParaRPr lang="en-US" sz="2400" dirty="0">
              <a:solidFill>
                <a:schemeClr val="tx1"/>
              </a:solidFill>
              <a:latin typeface="Calibri" panose="020F0502020204030204" pitchFamily="34" charset="0"/>
              <a:cs typeface="Calibri" panose="020F0502020204030204" pitchFamily="34" charset="0"/>
            </a:endParaRPr>
          </a:p>
          <a:p>
            <a:pPr lvl="3">
              <a:spcBef>
                <a:spcPts val="0"/>
              </a:spcBef>
            </a:pPr>
            <a:endParaRPr lang="en-US" sz="2400" dirty="0">
              <a:solidFill>
                <a:schemeClr val="tx1"/>
              </a:solidFill>
              <a:latin typeface="Calibri" panose="020F0502020204030204" pitchFamily="34" charset="0"/>
              <a:cs typeface="Calibri" panose="020F0502020204030204" pitchFamily="34" charset="0"/>
            </a:endParaRPr>
          </a:p>
          <a:p>
            <a:pPr lvl="4"/>
            <a:endParaRPr lang="en-US" sz="2400" dirty="0">
              <a:solidFill>
                <a:schemeClr val="tx1"/>
              </a:solidFill>
              <a:latin typeface="Calibri" panose="020F0502020204030204" pitchFamily="34" charset="0"/>
              <a:cs typeface="Calibri" panose="020F0502020204030204" pitchFamily="34" charset="0"/>
            </a:endParaRPr>
          </a:p>
          <a:p>
            <a:pPr lvl="3"/>
            <a:endParaRPr lang="en-US" sz="2400" dirty="0">
              <a:solidFill>
                <a:schemeClr val="tx1"/>
              </a:solidFill>
              <a:latin typeface="Calibri" panose="020F0502020204030204" pitchFamily="34" charset="0"/>
              <a:cs typeface="Calibri" panose="020F0502020204030204" pitchFamily="34" charset="0"/>
            </a:endParaRPr>
          </a:p>
          <a:p>
            <a:pPr lvl="2"/>
            <a:endParaRPr lang="en-US" sz="2400"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FDBE7EB5-F4E6-D84C-B21D-0CF8AEC5AE50}" type="slidenum">
              <a:rPr lang="en-US" smtClean="0"/>
              <a:pPr/>
              <a:t>4</a:t>
            </a:fld>
            <a:endParaRPr lang="en-US"/>
          </a:p>
        </p:txBody>
      </p:sp>
      <p:pic>
        <p:nvPicPr>
          <p:cNvPr id="7" name="Picture 2" descr="Grid Friendlyâ¢ Water Heater Controller">
            <a:extLst>
              <a:ext uri="{FF2B5EF4-FFF2-40B4-BE49-F238E27FC236}">
                <a16:creationId xmlns:a16="http://schemas.microsoft.com/office/drawing/2014/main" id="{7ACB8769-004A-4C44-9954-53C20094B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455" y="4509740"/>
            <a:ext cx="1624151" cy="16272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smart grid">
            <a:extLst>
              <a:ext uri="{FF2B5EF4-FFF2-40B4-BE49-F238E27FC236}">
                <a16:creationId xmlns:a16="http://schemas.microsoft.com/office/drawing/2014/main" id="{F3367023-BA13-4018-BE82-D573EECAA60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63224" y="2173482"/>
            <a:ext cx="2320614" cy="1912135"/>
          </a:xfrm>
          <a:prstGeom prst="rect">
            <a:avLst/>
          </a:prstGeom>
          <a:noFill/>
          <a:ln>
            <a:noFill/>
          </a:ln>
        </p:spPr>
      </p:pic>
    </p:spTree>
    <p:extLst>
      <p:ext uri="{BB962C8B-B14F-4D97-AF65-F5344CB8AC3E}">
        <p14:creationId xmlns:p14="http://schemas.microsoft.com/office/powerpoint/2010/main" val="16224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B9CA-F3B7-495F-862A-1F6230C444A9}"/>
              </a:ext>
            </a:extLst>
          </p:cNvPr>
          <p:cNvSpPr>
            <a:spLocks noGrp="1"/>
          </p:cNvSpPr>
          <p:nvPr>
            <p:ph type="title"/>
          </p:nvPr>
        </p:nvSpPr>
        <p:spPr>
          <a:xfrm>
            <a:off x="721360" y="365128"/>
            <a:ext cx="11013440" cy="986151"/>
          </a:xfrm>
        </p:spPr>
        <p:txBody>
          <a:bodyPr>
            <a:normAutofit/>
          </a:bodyPr>
          <a:lstStyle/>
          <a:p>
            <a:r>
              <a:rPr lang="en-US" sz="2800" b="1" dirty="0">
                <a:latin typeface="Calibri" panose="020F0502020204030204" pitchFamily="34" charset="0"/>
                <a:cs typeface="Calibri" panose="020F0502020204030204" pitchFamily="34" charset="0"/>
              </a:rPr>
              <a:t>ACEEE GEB Utility &amp; Program Administrator Working Group</a:t>
            </a:r>
          </a:p>
        </p:txBody>
      </p:sp>
      <p:sp>
        <p:nvSpPr>
          <p:cNvPr id="4" name="Slide Number Placeholder 3">
            <a:extLst>
              <a:ext uri="{FF2B5EF4-FFF2-40B4-BE49-F238E27FC236}">
                <a16:creationId xmlns:a16="http://schemas.microsoft.com/office/drawing/2014/main" id="{25F48807-C694-44DF-810D-763309520922}"/>
              </a:ext>
            </a:extLst>
          </p:cNvPr>
          <p:cNvSpPr>
            <a:spLocks noGrp="1"/>
          </p:cNvSpPr>
          <p:nvPr>
            <p:ph type="sldNum" sz="quarter" idx="12"/>
          </p:nvPr>
        </p:nvSpPr>
        <p:spPr/>
        <p:txBody>
          <a:bodyPr/>
          <a:lstStyle/>
          <a:p>
            <a:fld id="{60641A2E-FF50-454A-B4A3-DC6D1DD01D91}" type="slidenum">
              <a:rPr lang="en-US" smtClean="0"/>
              <a:t>5</a:t>
            </a:fld>
            <a:endParaRPr lang="en-US" dirty="0"/>
          </a:p>
        </p:txBody>
      </p:sp>
      <p:sp>
        <p:nvSpPr>
          <p:cNvPr id="7" name="Content Placeholder 6">
            <a:extLst>
              <a:ext uri="{FF2B5EF4-FFF2-40B4-BE49-F238E27FC236}">
                <a16:creationId xmlns:a16="http://schemas.microsoft.com/office/drawing/2014/main" id="{631C91E8-BA2D-461D-9283-1A0BEAD90035}"/>
              </a:ext>
            </a:extLst>
          </p:cNvPr>
          <p:cNvSpPr>
            <a:spLocks noGrp="1"/>
          </p:cNvSpPr>
          <p:nvPr>
            <p:ph idx="1"/>
          </p:nvPr>
        </p:nvSpPr>
        <p:spPr>
          <a:xfrm>
            <a:off x="509451" y="1744210"/>
            <a:ext cx="10844349" cy="3999767"/>
          </a:xfrm>
        </p:spPr>
        <p:txBody>
          <a:bodyPr>
            <a:normAutofit fontScale="85000" lnSpcReduction="20000"/>
          </a:bodyPr>
          <a:lstStyle/>
          <a:p>
            <a:pPr marL="514350" indent="-514350">
              <a:spcAft>
                <a:spcPts val="1200"/>
              </a:spcAft>
              <a:buFont typeface="+mj-lt"/>
              <a:buAutoNum type="arabicPeriod"/>
            </a:pPr>
            <a:r>
              <a:rPr lang="en-US" sz="2800" dirty="0">
                <a:solidFill>
                  <a:schemeClr val="tx1"/>
                </a:solidFill>
                <a:latin typeface="Calibri" panose="020F0502020204030204" pitchFamily="34" charset="0"/>
                <a:cs typeface="Calibri" panose="020F0502020204030204" pitchFamily="34" charset="0"/>
              </a:rPr>
              <a:t>Utilities are excited about GEB grid benefits, but currently lack the resources, administrative structures, and experience to </a:t>
            </a:r>
            <a:r>
              <a:rPr lang="en-US" sz="2800" b="1" dirty="0">
                <a:solidFill>
                  <a:schemeClr val="tx1"/>
                </a:solidFill>
                <a:latin typeface="Calibri" panose="020F0502020204030204" pitchFamily="34" charset="0"/>
                <a:cs typeface="Calibri" panose="020F0502020204030204" pitchFamily="34" charset="0"/>
              </a:rPr>
              <a:t>properly value efficiency and grid services</a:t>
            </a:r>
            <a:r>
              <a:rPr lang="en-US" sz="2800" dirty="0">
                <a:solidFill>
                  <a:schemeClr val="tx1"/>
                </a:solidFill>
                <a:latin typeface="Calibri" panose="020F0502020204030204" pitchFamily="34" charset="0"/>
                <a:cs typeface="Calibri" panose="020F0502020204030204" pitchFamily="34" charset="0"/>
              </a:rPr>
              <a:t>. </a:t>
            </a:r>
          </a:p>
          <a:p>
            <a:pPr marL="514350" indent="-514350">
              <a:spcAft>
                <a:spcPts val="1200"/>
              </a:spcAft>
              <a:buFont typeface="+mj-lt"/>
              <a:buAutoNum type="arabicPeriod"/>
            </a:pPr>
            <a:r>
              <a:rPr lang="en-US" sz="2800" dirty="0">
                <a:solidFill>
                  <a:schemeClr val="tx1"/>
                </a:solidFill>
                <a:latin typeface="Calibri" panose="020F0502020204030204" pitchFamily="34" charset="0"/>
                <a:cs typeface="Calibri" panose="020F0502020204030204" pitchFamily="34" charset="0"/>
              </a:rPr>
              <a:t>Local and state governments can </a:t>
            </a:r>
            <a:r>
              <a:rPr lang="en-US" sz="2800" b="1" dirty="0">
                <a:solidFill>
                  <a:schemeClr val="tx1"/>
                </a:solidFill>
                <a:latin typeface="Calibri" panose="020F0502020204030204" pitchFamily="34" charset="0"/>
                <a:cs typeface="Calibri" panose="020F0502020204030204" pitchFamily="34" charset="0"/>
              </a:rPr>
              <a:t>support and foster</a:t>
            </a:r>
            <a:r>
              <a:rPr lang="en-US" sz="2800" dirty="0">
                <a:solidFill>
                  <a:schemeClr val="tx1"/>
                </a:solidFill>
                <a:latin typeface="Calibri" panose="020F0502020204030204" pitchFamily="34" charset="0"/>
                <a:cs typeface="Calibri" panose="020F0502020204030204" pitchFamily="34" charset="0"/>
              </a:rPr>
              <a:t> the development of GEB programs through collaboration with utilities, regulators, and stakeholders to enact policies and regulations to value and include GEB in customer programs and integrated resource plans.</a:t>
            </a:r>
          </a:p>
          <a:p>
            <a:pPr marL="514350" indent="-514350">
              <a:spcAft>
                <a:spcPts val="1200"/>
              </a:spcAft>
              <a:buFont typeface="+mj-lt"/>
              <a:buAutoNum type="arabicPeriod"/>
            </a:pPr>
            <a:r>
              <a:rPr lang="en-US" sz="2800" b="1" dirty="0">
                <a:solidFill>
                  <a:schemeClr val="tx1"/>
                </a:solidFill>
                <a:latin typeface="Calibri" panose="020F0502020204030204" pitchFamily="34" charset="0"/>
                <a:cs typeface="Calibri" panose="020F0502020204030204" pitchFamily="34" charset="0"/>
              </a:rPr>
              <a:t>Data management</a:t>
            </a:r>
            <a:r>
              <a:rPr lang="en-US" sz="2800" dirty="0">
                <a:solidFill>
                  <a:schemeClr val="tx1"/>
                </a:solidFill>
                <a:latin typeface="Calibri" panose="020F0502020204030204" pitchFamily="34" charset="0"/>
                <a:cs typeface="Calibri" panose="020F0502020204030204" pitchFamily="34" charset="0"/>
              </a:rPr>
              <a:t> is still a major challenge for utilities, which involves AMI installation, data collection and analysis, DER monitoring and control, and provision of actionable information to customers.</a:t>
            </a:r>
          </a:p>
        </p:txBody>
      </p:sp>
    </p:spTree>
    <p:extLst>
      <p:ext uri="{BB962C8B-B14F-4D97-AF65-F5344CB8AC3E}">
        <p14:creationId xmlns:p14="http://schemas.microsoft.com/office/powerpoint/2010/main" val="40863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5788"/>
            <a:ext cx="8661401" cy="938247"/>
          </a:xfrm>
        </p:spPr>
        <p:txBody>
          <a:bodyPr/>
          <a:lstStyle/>
          <a:p>
            <a:r>
              <a:rPr lang="en-US" sz="3200" b="1" dirty="0">
                <a:latin typeface="Calibri"/>
                <a:cs typeface="Calibri"/>
              </a:rPr>
              <a:t>NASEO-NARUC Grid-Interactive Efficient Buildings Working Group </a:t>
            </a:r>
            <a:endParaRPr lang="en-US" sz="2400" b="1" dirty="0">
              <a:latin typeface="Calibri" panose="020F0502020204030204" pitchFamily="34" charset="0"/>
            </a:endParaRPr>
          </a:p>
        </p:txBody>
      </p:sp>
      <p:sp>
        <p:nvSpPr>
          <p:cNvPr id="3" name="Content Placeholder 2"/>
          <p:cNvSpPr>
            <a:spLocks noGrp="1"/>
          </p:cNvSpPr>
          <p:nvPr>
            <p:ph sz="half" idx="1"/>
          </p:nvPr>
        </p:nvSpPr>
        <p:spPr>
          <a:xfrm>
            <a:off x="396080" y="1489357"/>
            <a:ext cx="9545639" cy="4673558"/>
          </a:xfrm>
        </p:spPr>
        <p:txBody>
          <a:bodyPr>
            <a:normAutofit/>
          </a:bodyPr>
          <a:lstStyle/>
          <a:p>
            <a:pPr marL="0" indent="0" algn="ctr">
              <a:spcBef>
                <a:spcPts val="0"/>
              </a:spcBef>
              <a:buNone/>
            </a:pPr>
            <a:r>
              <a:rPr lang="en-US" sz="2000" dirty="0">
                <a:latin typeface="Calibri" panose="020F0502020204030204" pitchFamily="34" charset="0"/>
                <a:cs typeface="Calibri" panose="020F0502020204030204" pitchFamily="34" charset="0"/>
                <a:hlinkClick r:id="rId3"/>
              </a:rPr>
              <a:t>https://naseo.org/issues/buildings/naseo-naruc-geb-working-group</a:t>
            </a:r>
            <a:endParaRPr lang="en-US" sz="2000" dirty="0">
              <a:solidFill>
                <a:schemeClr val="tx1"/>
              </a:solidFill>
              <a:latin typeface="Calibri" panose="020F0502020204030204" pitchFamily="34" charset="0"/>
              <a:cs typeface="Calibri" panose="020F0502020204030204" pitchFamily="34" charset="0"/>
            </a:endParaRPr>
          </a:p>
          <a:p>
            <a:pPr marL="594360" lvl="4" indent="0" algn="ctr">
              <a:spcBef>
                <a:spcPts val="0"/>
              </a:spcBef>
              <a:buNone/>
            </a:pPr>
            <a:endParaRPr lang="en-US" sz="2400" dirty="0">
              <a:solidFill>
                <a:schemeClr val="tx1"/>
              </a:solidFill>
              <a:latin typeface="Calibri"/>
              <a:cs typeface="Calibri"/>
            </a:endParaRPr>
          </a:p>
          <a:p>
            <a:pPr marL="594360" lvl="4" indent="0" algn="ctr">
              <a:spcBef>
                <a:spcPts val="0"/>
              </a:spcBef>
              <a:buNone/>
            </a:pPr>
            <a:r>
              <a:rPr lang="en-US" sz="2400" dirty="0">
                <a:solidFill>
                  <a:schemeClr val="tx1"/>
                </a:solidFill>
                <a:latin typeface="Calibri"/>
                <a:cs typeface="Calibri"/>
              </a:rPr>
              <a:t>Questions/inquiries:</a:t>
            </a:r>
          </a:p>
          <a:p>
            <a:pPr marL="594360" lvl="4" indent="0" algn="ctr">
              <a:spcBef>
                <a:spcPts val="0"/>
              </a:spcBef>
              <a:buNone/>
            </a:pPr>
            <a:endParaRPr lang="en-US" sz="2400" dirty="0">
              <a:solidFill>
                <a:schemeClr val="tx1"/>
              </a:solidFill>
              <a:latin typeface="Calibri"/>
              <a:cs typeface="Calibri"/>
            </a:endParaRPr>
          </a:p>
          <a:p>
            <a:pPr marL="0" indent="0" algn="ctr">
              <a:spcBef>
                <a:spcPts val="800"/>
              </a:spcBef>
              <a:buNone/>
            </a:pPr>
            <a:r>
              <a:rPr lang="en-US" sz="2000" dirty="0">
                <a:solidFill>
                  <a:schemeClr val="accent1">
                    <a:lumMod val="75000"/>
                  </a:schemeClr>
                </a:solidFill>
                <a:latin typeface="Calibri" panose="020F0502020204030204" pitchFamily="34" charset="0"/>
              </a:rPr>
              <a:t>Rodney Sobin </a:t>
            </a:r>
            <a:r>
              <a:rPr lang="en-US" sz="2000" dirty="0">
                <a:solidFill>
                  <a:schemeClr val="accent1">
                    <a:lumMod val="75000"/>
                  </a:schemeClr>
                </a:solidFill>
                <a:latin typeface="Calibri" panose="020F0502020204030204" pitchFamily="34" charset="0"/>
                <a:hlinkClick r:id="rId4"/>
              </a:rPr>
              <a:t>rsobin@naseo.org</a:t>
            </a:r>
            <a:r>
              <a:rPr lang="en-US" sz="2000" dirty="0">
                <a:solidFill>
                  <a:schemeClr val="accent1">
                    <a:lumMod val="75000"/>
                  </a:schemeClr>
                </a:solidFill>
                <a:latin typeface="Calibri" panose="020F0502020204030204" pitchFamily="34" charset="0"/>
              </a:rPr>
              <a:t>  and Maddie Koewler </a:t>
            </a:r>
            <a:r>
              <a:rPr lang="en-US" sz="2000" dirty="0">
                <a:solidFill>
                  <a:schemeClr val="accent1">
                    <a:lumMod val="75000"/>
                  </a:schemeClr>
                </a:solidFill>
                <a:latin typeface="Calibri" panose="020F0502020204030204" pitchFamily="34" charset="0"/>
                <a:hlinkClick r:id="rId5"/>
              </a:rPr>
              <a:t>mkoewler@naseo.org</a:t>
            </a:r>
            <a:r>
              <a:rPr lang="en-US" sz="2000" dirty="0">
                <a:solidFill>
                  <a:schemeClr val="accent1">
                    <a:lumMod val="75000"/>
                  </a:schemeClr>
                </a:solidFill>
                <a:latin typeface="Calibri" panose="020F0502020204030204" pitchFamily="34" charset="0"/>
              </a:rPr>
              <a:t> </a:t>
            </a:r>
          </a:p>
          <a:p>
            <a:pPr marL="0" indent="0" algn="ctr">
              <a:spcBef>
                <a:spcPts val="800"/>
              </a:spcBef>
              <a:buNone/>
            </a:pPr>
            <a:endParaRPr lang="en-US" sz="1100" dirty="0">
              <a:solidFill>
                <a:schemeClr val="accent1">
                  <a:lumMod val="75000"/>
                </a:schemeClr>
              </a:solidFill>
              <a:latin typeface="Calibri" panose="020F0502020204030204" pitchFamily="34" charset="0"/>
            </a:endParaRPr>
          </a:p>
          <a:p>
            <a:pPr marL="0" indent="0" algn="ctr">
              <a:spcBef>
                <a:spcPts val="800"/>
              </a:spcBef>
              <a:buNone/>
            </a:pPr>
            <a:r>
              <a:rPr lang="en-US" sz="2000" dirty="0">
                <a:solidFill>
                  <a:schemeClr val="accent1">
                    <a:lumMod val="75000"/>
                  </a:schemeClr>
                </a:solidFill>
                <a:latin typeface="Calibri" panose="020F0502020204030204" pitchFamily="34" charset="0"/>
              </a:rPr>
              <a:t>Danielle Sass Byrnett </a:t>
            </a:r>
            <a:r>
              <a:rPr lang="en-US" sz="2000" dirty="0">
                <a:latin typeface="Calibri" panose="020F0502020204030204" pitchFamily="34" charset="0"/>
                <a:cs typeface="Calibri" panose="020F0502020204030204" pitchFamily="34" charset="0"/>
                <a:hlinkClick r:id="rId6"/>
              </a:rPr>
              <a:t>dbyrnett@naruc.org</a:t>
            </a:r>
            <a:r>
              <a:rPr lang="en-US" sz="2000" dirty="0">
                <a:latin typeface="Calibri" panose="020F0502020204030204" pitchFamily="34" charset="0"/>
                <a:cs typeface="Calibri" panose="020F0502020204030204" pitchFamily="34" charset="0"/>
              </a:rPr>
              <a:t> </a:t>
            </a:r>
          </a:p>
          <a:p>
            <a:pPr marL="0" indent="0" algn="ctr">
              <a:spcBef>
                <a:spcPts val="800"/>
              </a:spcBef>
              <a:buNone/>
            </a:pPr>
            <a:endParaRPr lang="en-US" sz="2400" dirty="0">
              <a:solidFill>
                <a:schemeClr val="accent1">
                  <a:lumMod val="75000"/>
                </a:schemeClr>
              </a:solidFill>
              <a:latin typeface="Calibri" panose="020F0502020204030204" pitchFamily="34" charset="0"/>
              <a:cs typeface="Calibri" panose="020F0502020204030204" pitchFamily="34" charset="0"/>
            </a:endParaRPr>
          </a:p>
          <a:p>
            <a:pPr lvl="2">
              <a:lnSpc>
                <a:spcPct val="150000"/>
              </a:lnSpc>
              <a:spcBef>
                <a:spcPts val="0"/>
              </a:spcBef>
            </a:pPr>
            <a:endParaRPr lang="en-US" sz="2400" dirty="0">
              <a:solidFill>
                <a:schemeClr val="accent1"/>
              </a:solidFill>
              <a:latin typeface="Calibri"/>
              <a:cs typeface="Calibri"/>
            </a:endParaRPr>
          </a:p>
        </p:txBody>
      </p:sp>
      <p:sp>
        <p:nvSpPr>
          <p:cNvPr id="6" name="Slide Number Placeholder 5"/>
          <p:cNvSpPr>
            <a:spLocks noGrp="1"/>
          </p:cNvSpPr>
          <p:nvPr>
            <p:ph type="sldNum" sz="quarter" idx="12"/>
          </p:nvPr>
        </p:nvSpPr>
        <p:spPr/>
        <p:txBody>
          <a:bodyPr/>
          <a:lstStyle/>
          <a:p>
            <a:fld id="{FDBE7EB5-F4E6-D84C-B21D-0CF8AEC5AE50}" type="slidenum">
              <a:rPr lang="en-US" smtClean="0"/>
              <a:pPr/>
              <a:t>6</a:t>
            </a:fld>
            <a:endParaRPr lang="en-US"/>
          </a:p>
        </p:txBody>
      </p:sp>
      <p:pic>
        <p:nvPicPr>
          <p:cNvPr id="5" name="Picture 4" descr="http://www.whispervalleyaustin.com/wp-content/uploads/2016/08/Summer_Vertical_Interior-768x540.jpg">
            <a:extLst>
              <a:ext uri="{FF2B5EF4-FFF2-40B4-BE49-F238E27FC236}">
                <a16:creationId xmlns:a16="http://schemas.microsoft.com/office/drawing/2014/main" id="{7276951C-B6AF-4A0D-B5CF-4360DC7B6A9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183001" y="4535692"/>
            <a:ext cx="1822391" cy="1656058"/>
          </a:xfrm>
          <a:prstGeom prst="rect">
            <a:avLst/>
          </a:prstGeom>
          <a:noFill/>
          <a:ln>
            <a:noFill/>
          </a:ln>
        </p:spPr>
      </p:pic>
      <p:pic>
        <p:nvPicPr>
          <p:cNvPr id="7" name="Picture 2" descr="https://i0.wp.com/www.freeingenergy.com/wp-content/uploads/2018/03/PSHQ-CanopyCompleted2.jpg?resize=768%2C508">
            <a:extLst>
              <a:ext uri="{FF2B5EF4-FFF2-40B4-BE49-F238E27FC236}">
                <a16:creationId xmlns:a16="http://schemas.microsoft.com/office/drawing/2014/main" id="{66A5D92B-9951-4134-AAE7-E4E1135C11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2301" y="4535692"/>
            <a:ext cx="1624151" cy="165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65326"/>
      </p:ext>
    </p:extLst>
  </p:cSld>
  <p:clrMapOvr>
    <a:masterClrMapping/>
  </p:clrMapOvr>
</p:sld>
</file>

<file path=ppt/theme/theme1.xml><?xml version="1.0" encoding="utf-8"?>
<a:theme xmlns:a="http://schemas.openxmlformats.org/drawingml/2006/main" name="NASEO Template">
  <a:themeElements>
    <a:clrScheme name="Custom 7">
      <a:dk1>
        <a:sysClr val="windowText" lastClr="000000"/>
      </a:dk1>
      <a:lt1>
        <a:sysClr val="window" lastClr="FFFFFF"/>
      </a:lt1>
      <a:dk2>
        <a:srgbClr val="2B142D"/>
      </a:dk2>
      <a:lt2>
        <a:srgbClr val="191919"/>
      </a:lt2>
      <a:accent1>
        <a:srgbClr val="004080"/>
      </a:accent1>
      <a:accent2>
        <a:srgbClr val="B3B3B3"/>
      </a:accent2>
      <a:accent3>
        <a:srgbClr val="FFB73D"/>
      </a:accent3>
      <a:accent4>
        <a:srgbClr val="333333"/>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NASEO Template</Template>
  <TotalTime>23728</TotalTime>
  <Words>739</Words>
  <Application>Microsoft Office PowerPoint</Application>
  <PresentationFormat>Widescreen</PresentationFormat>
  <Paragraphs>88</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Arial Narrow</vt:lpstr>
      <vt:lpstr>Calibri</vt:lpstr>
      <vt:lpstr>Rockwell</vt:lpstr>
      <vt:lpstr>Wingdings</vt:lpstr>
      <vt:lpstr>NASEO Template</vt:lpstr>
      <vt:lpstr>2_EERE Black</vt:lpstr>
      <vt:lpstr>Rodney Sobin Senior Program Director National Association of State Energy Officials  NASEO Annual Meeting Manhattan Beach, CA September 16, 2019    </vt:lpstr>
      <vt:lpstr>Grid-Interactive Efficient Building Opportunities </vt:lpstr>
      <vt:lpstr>NASEO-NARUC Grid-Interactive Efficient Buildings Working Group  </vt:lpstr>
      <vt:lpstr>NASEO-NARUC Grid-Interactive Efficient Buildings Working Group </vt:lpstr>
      <vt:lpstr>ACEEE GEB Utility &amp; Program Administrator Working Group</vt:lpstr>
      <vt:lpstr>NASEO-NARUC Grid-Interactive Efficient Buildings Working Group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 Roundtable 16 Sept 2019</dc:title>
  <dc:creator>RSobin@naseo.org</dc:creator>
  <cp:lastModifiedBy>Randy Martin</cp:lastModifiedBy>
  <cp:revision>964</cp:revision>
  <cp:lastPrinted>2019-03-27T21:40:19Z</cp:lastPrinted>
  <dcterms:created xsi:type="dcterms:W3CDTF">2011-12-02T19:00:08Z</dcterms:created>
  <dcterms:modified xsi:type="dcterms:W3CDTF">2019-09-16T22:09:01Z</dcterms:modified>
</cp:coreProperties>
</file>